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10.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3.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6858000" cx="12192000"/>
  <p:notesSz cx="6858000" cy="9144000"/>
  <p:embeddedFontLst>
    <p:embeddedFont>
      <p:font typeface="Nunito SemiBold"/>
      <p:regular r:id="rId32"/>
      <p:bold r:id="rId33"/>
      <p:italic r:id="rId34"/>
      <p:boldItalic r:id="rId35"/>
    </p:embeddedFont>
    <p:embeddedFont>
      <p:font typeface="Nuni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5" name="Sagun Saxena"/>
  <p:cmAuthor clrIdx="1" id="1" initials="" lastIdx="8" name="Ari Zlotoff"/>
  <p:cmAuthor clrIdx="2" id="2" initials="" lastIdx="4" name="Micael da Costa"/>
  <p:cmAuthor clrIdx="3" id="3" initials="" lastIdx="5" name="Alice Morton"/>
  <p:cmAuthor clrIdx="4" id="4" initials="" lastIdx="1" name="Sameer Son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5137DE9-9052-4A22-B69F-04141F7516DB}">
  <a:tblStyle styleId="{B5137DE9-9052-4A22-B69F-04141F7516D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NunitoSemiBold-bold.fntdata"/><Relationship Id="rId10" Type="http://schemas.openxmlformats.org/officeDocument/2006/relationships/slide" Target="slides/slide4.xml"/><Relationship Id="rId32" Type="http://schemas.openxmlformats.org/officeDocument/2006/relationships/font" Target="fonts/NunitoSemiBold-regular.fntdata"/><Relationship Id="rId13" Type="http://schemas.openxmlformats.org/officeDocument/2006/relationships/slide" Target="slides/slide7.xml"/><Relationship Id="rId35" Type="http://schemas.openxmlformats.org/officeDocument/2006/relationships/font" Target="fonts/NunitoSemiBold-boldItalic.fntdata"/><Relationship Id="rId12" Type="http://schemas.openxmlformats.org/officeDocument/2006/relationships/slide" Target="slides/slide6.xml"/><Relationship Id="rId34" Type="http://schemas.openxmlformats.org/officeDocument/2006/relationships/font" Target="fonts/NunitoSemiBold-italic.fntdata"/><Relationship Id="rId15" Type="http://schemas.openxmlformats.org/officeDocument/2006/relationships/slide" Target="slides/slide9.xml"/><Relationship Id="rId37" Type="http://schemas.openxmlformats.org/officeDocument/2006/relationships/font" Target="fonts/Nunito-bold.fntdata"/><Relationship Id="rId14" Type="http://schemas.openxmlformats.org/officeDocument/2006/relationships/slide" Target="slides/slide8.xml"/><Relationship Id="rId36" Type="http://schemas.openxmlformats.org/officeDocument/2006/relationships/font" Target="fonts/Nunito-regular.fntdata"/><Relationship Id="rId17" Type="http://schemas.openxmlformats.org/officeDocument/2006/relationships/slide" Target="slides/slide11.xml"/><Relationship Id="rId39" Type="http://schemas.openxmlformats.org/officeDocument/2006/relationships/font" Target="fonts/Nunito-boldItalic.fntdata"/><Relationship Id="rId16" Type="http://schemas.openxmlformats.org/officeDocument/2006/relationships/slide" Target="slides/slide10.xml"/><Relationship Id="rId38" Type="http://schemas.openxmlformats.org/officeDocument/2006/relationships/font" Target="fonts/Nunito-italic.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19-10-10T13:56:43.933">
    <p:pos x="151" y="688"/>
    <p:text>45k in orders of which 15k in completed sales</p:text>
  </p:cm>
  <p:cm authorId="0" idx="2" dt="2019-10-11T05:44:20.631">
    <p:pos x="151" y="788"/>
    <p:text>...a barrier (it's always "too high")</p:text>
  </p:cm>
  <p:cm authorId="1" idx="1" dt="2019-10-11T05:44:10.071">
    <p:pos x="151" y="788"/>
    <p:text>Would also note that some customers. We have been going out to all customer segments and not targeted on the innovators. From our research, our target demos find 6999 to be quite affordable.</p:text>
  </p:cm>
  <p:cm authorId="1" idx="2" dt="2019-10-11T05:44:20.631">
    <p:pos x="151" y="788"/>
    <p:text>The real purpose is #1 and #3.</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4" dt="2019-10-15T07:21:28.463">
    <p:pos x="1035" y="1421"/>
    <p:text>+a.morton@kokonetworks.com +a.zlotoff@kokonetworks.com  I have updated the priorities here to reflect what has transpired.</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5" dt="2019-10-07T12:09:46.003">
    <p:pos x="6000" y="0"/>
    <p:text>https://www.odoo.com/documentation/user/12.0/sales/products_prices/prices/pricing.html</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19-10-10T17:41:53.554">
    <p:pos x="443" y="1058"/>
    <p:text>or TopUp Bonuses</p:text>
  </p:cm>
  <p:cm authorId="1" idx="3" dt="2019-10-11T05:44:59.206">
    <p:pos x="443" y="1158"/>
    <p:text>What if we wanted to do a standard bulk discount? Would this apply? For example, 799 off if a chama purchases 15 or more.</p:text>
  </p:cm>
  <p:cm authorId="0" idx="4" dt="2019-10-10T14:00:26.120">
    <p:pos x="443" y="1258"/>
    <p:text>Could "gifting a KOKO Cooker" be run using the same feature?   That will be useful feature for Christmas</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4" dt="2019-10-11T05:39:57.814">
    <p:pos x="5462" y="932"/>
    <p:text>Need to be able to track these approvals somewhere</p:text>
  </p:cm>
  <p:cm authorId="2" idx="1" dt="2019-10-10T18:51:44.734">
    <p:pos x="5462" y="1032"/>
    <p:text>Would suggest we could make this more flexible/open by specifying the the applicability rule in the form of a script or SQL, which identifies customers eligible for a promotion based on whatever criteria we chose.  See implementation ideas slides at end.</p:text>
  </p:cm>
  <p:cm authorId="0" idx="5" dt="2019-10-11T05:39:28.157">
    <p:pos x="5462" y="1132"/>
    <p:text>Yes, and approval is for specific budget amount and the promotion runs until approved budget or time period of promotion runs out.</p:text>
  </p:cm>
  <p:cm authorId="1" idx="5" dt="2019-10-11T05:39:28.157">
    <p:pos x="5462" y="1132"/>
    <p:text>Agreed</p:text>
  </p:cm>
  <p:cm authorId="2" idx="2" dt="2019-10-10T18:55:46.298">
    <p:pos x="5462" y="1232"/>
    <p:text>Levers of adding KOKO credit and adding free products would driven by purchases event or periodic checks on user activities?</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6" dt="2019-10-11T05:41:00.368">
    <p:pos x="288" y="743"/>
    <p:text>Can any of this be tied to Telerivet so we can set automated outbound SMS as part of the campaign?</p:text>
  </p:cm>
  <p:cm authorId="3" idx="1" dt="2019-10-10T06:14:09.734">
    <p:pos x="288" y="843"/>
    <p:text>This is going to be harder in the KP because the user is logged in when they initially view the cooker. Easier in myKOKO.</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2" dt="2019-10-09T16:40:47.858">
    <p:pos x="5568" y="1905"/>
    <p:text>Bulk admin top up: We have this functionality today for individual bonus' and can run a script for bulk, so the work here should be small.</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7" dt="2019-10-11T05:42:06.285">
    <p:pos x="288" y="743"/>
    <p:text>How does this then tie to stock availability / reconciliation?</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3" dt="2019-10-10T06:17:00.732">
    <p:pos x="4070" y="791"/>
    <p:text>What's an acceptable tolerance here.</p:text>
  </p:cm>
  <p:cm authorId="4" idx="1" dt="2019-10-11T06:12:38.395">
    <p:pos x="4070" y="891"/>
    <p:text>These SLAs are related to UX and Application performance?</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4" dt="2019-10-11T05:46:08.920">
    <p:pos x="0" y="0"/>
    <p:text>Should we be able to name campaigns or should they just have an ID (Based on when they were created)?</p:text>
  </p:cm>
  <p:cm authorId="1" idx="8" dt="2019-10-11T05:46:08.920">
    <p:pos x="0" y="0"/>
    <p:text>Naming would be ideal. I imagine it would have name, ID # and duration.</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3" dt="2019-10-11T04:30:29.527">
    <p:pos x="0" y="624"/>
    <p:text>Show number of users to whom the promo currently applies ? (would be offered to).</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63118c3c57_0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63118c3c57_0_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5" name="Google Shape;265;g63118c3c57_0_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63118c3c57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63118c3c57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6" name="Google Shape;276;g63118c3c57_0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63118c3c57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3" name="Google Shape;283;g63118c3c57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63118c3c57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63118c3c57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2" name="Google Shape;292;g63118c3c57_0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63118c3c57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63118c3c57_0_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0" name="Google Shape;300;g63118c3c57_0_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8" name="Google Shape;30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62dd036560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5" name="Google Shape;315;g62dd036560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62dd036560_1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62dd036560_1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5" name="Google Shape;325;g62dd036560_1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4" name="Google Shape;34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6223f90233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6223f90233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3" name="Google Shape;353;g6223f90233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62dd036560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62dd036560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0" name="Google Shape;170;g62dd036560_0_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6223f90233_1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6223f90233_1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1" name="Google Shape;361;g6223f90233_1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6505abe2cf_2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6505abe2cf_2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3" name="Google Shape;383;g6505abe2cf_2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6223f90233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6223f90233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1" name="Google Shape;391;g6223f90233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6228564a6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6228564a6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6" name="Google Shape;406;g6228564a6e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6223f90233_1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6223f90233_1_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9" name="Google Shape;419;g6223f90233_1_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6" name="Google Shape;42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7" name="Google Shape;17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62dd03656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2" name="Google Shape;192;g62dd03656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62f4cc7dc4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62f4cc7dc4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3" name="Google Shape;203;g62f4cc7dc4_0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62f4cc7dc4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62f4cc7dc4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2" name="Google Shape;212;g62f4cc7dc4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62f4cc7dc4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62f4cc7dc4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7" name="Google Shape;227;g62f4cc7dc4_0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62f4cc7dc4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62f4cc7dc4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0" name="Google Shape;240;g62f4cc7dc4_0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62dd036560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62dd036560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3" name="Google Shape;253;g62dd036560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16.png"/><Relationship Id="rId6"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2019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comments" Target="../comments/commen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comments" Target="../comments/comment8.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comments" Target="../comments/comment9.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comments" Target="../comments/comment10.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comments" Target="../comments/commen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comments" Target="../comments/comment1.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comments" Target="../comments/commen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comments" Target="../comments/comment3.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comments" Target="../comments/commen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omments" Target="../comments/commen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comments" Target="../comments/commen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Promotions and Discounts</a:t>
            </a:r>
            <a:endParaRPr/>
          </a:p>
        </p:txBody>
      </p:sp>
      <p:sp>
        <p:nvSpPr>
          <p:cNvPr id="166" name="Google Shape;166;p19"/>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Security and Non functionals</a:t>
            </a:r>
            <a:endParaRPr/>
          </a:p>
        </p:txBody>
      </p:sp>
      <p:sp>
        <p:nvSpPr>
          <p:cNvPr id="268" name="Google Shape;268;p28"/>
          <p:cNvSpPr txBox="1"/>
          <p:nvPr>
            <p:ph idx="1" type="subTitle"/>
          </p:nvPr>
        </p:nvSpPr>
        <p:spPr>
          <a:xfrm>
            <a:off x="458724" y="1256275"/>
            <a:ext cx="5318700" cy="4851900"/>
          </a:xfrm>
          <a:prstGeom prst="rect">
            <a:avLst/>
          </a:prstGeom>
        </p:spPr>
        <p:txBody>
          <a:bodyPr anchorCtr="0" anchor="t" bIns="45700" lIns="91425" spcFirstLastPara="1" rIns="91425" wrap="square" tIns="45700">
            <a:noAutofit/>
          </a:bodyPr>
          <a:lstStyle/>
          <a:p>
            <a:pPr indent="0" lvl="0" marL="457200" rtl="0" algn="ctr">
              <a:spcBef>
                <a:spcPts val="1000"/>
              </a:spcBef>
              <a:spcAft>
                <a:spcPts val="0"/>
              </a:spcAft>
              <a:buNone/>
            </a:pPr>
            <a:r>
              <a:rPr b="1" lang="en-US" sz="1400"/>
              <a:t>Security</a:t>
            </a:r>
            <a:endParaRPr b="1" sz="1400"/>
          </a:p>
          <a:p>
            <a:pPr indent="-317500" lvl="0" marL="457200" rtl="0" algn="l">
              <a:spcBef>
                <a:spcPts val="2000"/>
              </a:spcBef>
              <a:spcAft>
                <a:spcPts val="0"/>
              </a:spcAft>
              <a:buSzPts val="1400"/>
              <a:buChar char="●"/>
            </a:pPr>
            <a:r>
              <a:rPr lang="en-US" sz="1400"/>
              <a:t>Only users with the permission ‘Promotions’ can access this functionality in KOKO Core.</a:t>
            </a:r>
            <a:endParaRPr sz="1400"/>
          </a:p>
          <a:p>
            <a:pPr indent="-317500" lvl="0" marL="457200" rtl="0" algn="l">
              <a:spcBef>
                <a:spcPts val="2000"/>
              </a:spcBef>
              <a:spcAft>
                <a:spcPts val="0"/>
              </a:spcAft>
              <a:buSzPts val="1400"/>
              <a:buChar char="●"/>
            </a:pPr>
            <a:r>
              <a:rPr lang="en-US" sz="1400"/>
              <a:t>There should be a cap on the value of the individual promotion account e.g.  Ksh 2000 for a discount on product price.</a:t>
            </a:r>
            <a:endParaRPr sz="1400"/>
          </a:p>
          <a:p>
            <a:pPr indent="-317500" lvl="0" marL="457200" rtl="0" algn="l">
              <a:spcBef>
                <a:spcPts val="2000"/>
              </a:spcBef>
              <a:spcAft>
                <a:spcPts val="0"/>
              </a:spcAft>
              <a:buSzPts val="1400"/>
              <a:buChar char="●"/>
            </a:pPr>
            <a:r>
              <a:rPr lang="en-US" sz="1400"/>
              <a:t>We should send an email to EXCO whenever a campaign is running so they are aware and can cascade as appropriate.</a:t>
            </a:r>
            <a:endParaRPr sz="1400"/>
          </a:p>
          <a:p>
            <a:pPr indent="-317500" lvl="0" marL="457200" rtl="0" algn="l">
              <a:spcBef>
                <a:spcPts val="2000"/>
              </a:spcBef>
              <a:spcAft>
                <a:spcPts val="0"/>
              </a:spcAft>
              <a:buSzPts val="1400"/>
              <a:buChar char="●"/>
            </a:pPr>
            <a:r>
              <a:rPr lang="en-US" sz="1400"/>
              <a:t>We should separate out the automated refund from order cancellations to de-risk the opportunity for customers to get free money.</a:t>
            </a:r>
            <a:endParaRPr sz="1400"/>
          </a:p>
          <a:p>
            <a:pPr indent="-317500" lvl="0" marL="457200" rtl="0" algn="l">
              <a:spcBef>
                <a:spcPts val="2000"/>
              </a:spcBef>
              <a:spcAft>
                <a:spcPts val="0"/>
              </a:spcAft>
              <a:buSzPts val="1400"/>
              <a:buFont typeface="Nunito"/>
              <a:buChar char="●"/>
            </a:pPr>
            <a:r>
              <a:rPr b="1" lang="en-US" sz="1400"/>
              <a:t>Are additional approvals required when setting a campaign?</a:t>
            </a:r>
            <a:endParaRPr b="1" sz="1400"/>
          </a:p>
          <a:p>
            <a:pPr indent="0" lvl="0" marL="457200" rtl="0" algn="l">
              <a:spcBef>
                <a:spcPts val="2000"/>
              </a:spcBef>
              <a:spcAft>
                <a:spcPts val="2000"/>
              </a:spcAft>
              <a:buNone/>
            </a:pPr>
            <a:r>
              <a:t/>
            </a:r>
            <a:endParaRPr b="1" sz="1400"/>
          </a:p>
        </p:txBody>
      </p:sp>
      <p:sp>
        <p:nvSpPr>
          <p:cNvPr id="269" name="Google Shape;269;p2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70" name="Google Shape;270;p28"/>
          <p:cNvSpPr txBox="1"/>
          <p:nvPr>
            <p:ph idx="1" type="subTitle"/>
          </p:nvPr>
        </p:nvSpPr>
        <p:spPr>
          <a:xfrm>
            <a:off x="6462525" y="1256275"/>
            <a:ext cx="5318700" cy="4813200"/>
          </a:xfrm>
          <a:prstGeom prst="rect">
            <a:avLst/>
          </a:prstGeom>
        </p:spPr>
        <p:txBody>
          <a:bodyPr anchorCtr="0" anchor="t" bIns="45700" lIns="91425" spcFirstLastPara="1" rIns="91425" wrap="square" tIns="45700">
            <a:noAutofit/>
          </a:bodyPr>
          <a:lstStyle/>
          <a:p>
            <a:pPr indent="0" lvl="0" marL="457200" rtl="0" algn="ctr">
              <a:spcBef>
                <a:spcPts val="1000"/>
              </a:spcBef>
              <a:spcAft>
                <a:spcPts val="0"/>
              </a:spcAft>
              <a:buNone/>
            </a:pPr>
            <a:r>
              <a:rPr b="1" lang="en-US" sz="1400"/>
              <a:t>Non-functionals</a:t>
            </a:r>
            <a:endParaRPr b="1" sz="1400"/>
          </a:p>
          <a:p>
            <a:pPr indent="-317500" lvl="0" marL="457200" rtl="0" algn="l">
              <a:spcBef>
                <a:spcPts val="2000"/>
              </a:spcBef>
              <a:spcAft>
                <a:spcPts val="0"/>
              </a:spcAft>
              <a:buSzPts val="1400"/>
              <a:buChar char="●"/>
            </a:pPr>
            <a:r>
              <a:rPr lang="en-US" sz="1400"/>
              <a:t>The system should be available 99.0% of the time. Given we are building on KOKO Core this should be achievable.</a:t>
            </a:r>
            <a:endParaRPr sz="1400"/>
          </a:p>
          <a:p>
            <a:pPr indent="-317500" lvl="0" marL="457200" rtl="0" algn="l">
              <a:spcBef>
                <a:spcPts val="2000"/>
              </a:spcBef>
              <a:spcAft>
                <a:spcPts val="0"/>
              </a:spcAft>
              <a:buSzPts val="1400"/>
              <a:buChar char="●"/>
            </a:pPr>
            <a:r>
              <a:rPr lang="en-US" sz="1400"/>
              <a:t>Once a campaign is set eligible customers should be able to get their bonus within</a:t>
            </a:r>
            <a:r>
              <a:rPr lang="en-US" sz="1400"/>
              <a:t> x hours</a:t>
            </a:r>
            <a:r>
              <a:rPr lang="en-US" sz="1400"/>
              <a:t>.</a:t>
            </a:r>
            <a:endParaRPr sz="1400"/>
          </a:p>
          <a:p>
            <a:pPr indent="-317500" lvl="0" marL="457200" rtl="0" algn="l">
              <a:spcBef>
                <a:spcPts val="2000"/>
              </a:spcBef>
              <a:spcAft>
                <a:spcPts val="0"/>
              </a:spcAft>
              <a:buSzPts val="1400"/>
              <a:buChar char="●"/>
            </a:pPr>
            <a:r>
              <a:rPr lang="en-US" sz="1400"/>
              <a:t>Once a campaign is set eligible customers should be able to see the updated price on the app within</a:t>
            </a:r>
            <a:r>
              <a:rPr lang="en-US" sz="1400"/>
              <a:t> x hours</a:t>
            </a:r>
            <a:r>
              <a:rPr lang="en-US" sz="1400"/>
              <a:t>.</a:t>
            </a:r>
            <a:endParaRPr sz="1400"/>
          </a:p>
          <a:p>
            <a:pPr indent="-317500" lvl="0" marL="457200" rtl="0" algn="l">
              <a:spcBef>
                <a:spcPts val="2000"/>
              </a:spcBef>
              <a:spcAft>
                <a:spcPts val="0"/>
              </a:spcAft>
              <a:buSzPts val="1400"/>
              <a:buFont typeface="Nunito"/>
              <a:buChar char="●"/>
            </a:pPr>
            <a:r>
              <a:rPr lang="en-US" sz="1400"/>
              <a:t>Adding a condition to a campaign should have a load time of max 5 seconds. </a:t>
            </a:r>
            <a:endParaRPr sz="1400"/>
          </a:p>
          <a:p>
            <a:pPr indent="-317500" lvl="0" marL="457200" rtl="0" algn="l">
              <a:spcBef>
                <a:spcPts val="2000"/>
              </a:spcBef>
              <a:spcAft>
                <a:spcPts val="2000"/>
              </a:spcAft>
              <a:buSzPts val="1400"/>
              <a:buFont typeface="Nunito"/>
              <a:buChar char="●"/>
            </a:pPr>
            <a:r>
              <a:rPr lang="en-US" sz="1400"/>
              <a:t>Setting a campaign should take max 10 seconds and be supported by a success pop up in KOKO Core. </a:t>
            </a:r>
            <a:endParaRPr sz="1400"/>
          </a:p>
        </p:txBody>
      </p:sp>
      <p:sp>
        <p:nvSpPr>
          <p:cNvPr id="271" name="Google Shape;271;p28"/>
          <p:cNvSpPr txBox="1"/>
          <p:nvPr/>
        </p:nvSpPr>
        <p:spPr>
          <a:xfrm>
            <a:off x="10085825" y="227500"/>
            <a:ext cx="1942800" cy="7839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Feasibility to be discussed with engineering team.</a:t>
            </a:r>
            <a:endParaRPr>
              <a:latin typeface="Nunito SemiBold"/>
              <a:ea typeface="Nunito SemiBold"/>
              <a:cs typeface="Nunito SemiBold"/>
              <a:sym typeface="Nunito SemiBold"/>
            </a:endParaRPr>
          </a:p>
        </p:txBody>
      </p:sp>
      <p:cxnSp>
        <p:nvCxnSpPr>
          <p:cNvPr id="272" name="Google Shape;272;p28"/>
          <p:cNvCxnSpPr/>
          <p:nvPr/>
        </p:nvCxnSpPr>
        <p:spPr>
          <a:xfrm flipH="1">
            <a:off x="9457325" y="619450"/>
            <a:ext cx="628500" cy="513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9"/>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Next steps</a:t>
            </a:r>
            <a:endParaRPr/>
          </a:p>
        </p:txBody>
      </p:sp>
      <p:sp>
        <p:nvSpPr>
          <p:cNvPr id="279" name="Google Shape;279;p29"/>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368300" lvl="0" marL="457200" rtl="0" algn="l">
              <a:spcBef>
                <a:spcPts val="1000"/>
              </a:spcBef>
              <a:spcAft>
                <a:spcPts val="0"/>
              </a:spcAft>
              <a:buSzPts val="2200"/>
              <a:buChar char="●"/>
            </a:pPr>
            <a:r>
              <a:rPr lang="en-US" sz="2200"/>
              <a:t>Discuss with stakeholders [Ari / Sagun / Micael]</a:t>
            </a:r>
            <a:endParaRPr sz="2200"/>
          </a:p>
          <a:p>
            <a:pPr indent="-368300" lvl="0" marL="457200" rtl="0" algn="l">
              <a:spcBef>
                <a:spcPts val="1000"/>
              </a:spcBef>
              <a:spcAft>
                <a:spcPts val="0"/>
              </a:spcAft>
              <a:buSzPts val="2200"/>
              <a:buChar char="●"/>
            </a:pPr>
            <a:r>
              <a:rPr lang="en-US" sz="2200"/>
              <a:t>Plan for resourcing in Team Meeting [Micael]</a:t>
            </a:r>
            <a:endParaRPr sz="2200"/>
          </a:p>
          <a:p>
            <a:pPr indent="-368300" lvl="0" marL="457200" rtl="0" algn="l">
              <a:spcBef>
                <a:spcPts val="1000"/>
              </a:spcBef>
              <a:spcAft>
                <a:spcPts val="0"/>
              </a:spcAft>
              <a:buSzPts val="2200"/>
              <a:buChar char="●"/>
            </a:pPr>
            <a:r>
              <a:rPr lang="en-US" sz="2200"/>
              <a:t>Final designs for KOKO Core [Rahul]</a:t>
            </a:r>
            <a:endParaRPr sz="2200"/>
          </a:p>
          <a:p>
            <a:pPr indent="-368300" lvl="0" marL="457200" rtl="0" algn="l">
              <a:spcBef>
                <a:spcPts val="1000"/>
              </a:spcBef>
              <a:spcAft>
                <a:spcPts val="0"/>
              </a:spcAft>
              <a:buSzPts val="2200"/>
              <a:buChar char="●"/>
            </a:pPr>
            <a:r>
              <a:rPr lang="en-US" sz="2200"/>
              <a:t>Close out outstanding designs and business questions [Alice]</a:t>
            </a:r>
            <a:endParaRPr sz="2200"/>
          </a:p>
          <a:p>
            <a:pPr indent="0" lvl="0" marL="457200" rtl="0" algn="l">
              <a:spcBef>
                <a:spcPts val="1000"/>
              </a:spcBef>
              <a:spcAft>
                <a:spcPts val="1000"/>
              </a:spcAft>
              <a:buNone/>
            </a:pPr>
            <a:r>
              <a:t/>
            </a:r>
            <a:endParaRPr sz="2200"/>
          </a:p>
        </p:txBody>
      </p:sp>
      <p:sp>
        <p:nvSpPr>
          <p:cNvPr id="280" name="Google Shape;280;p2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30"/>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86" name="Google Shape;286;p3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Wireframes</a:t>
            </a:r>
            <a:endParaRPr/>
          </a:p>
        </p:txBody>
      </p:sp>
      <p:sp>
        <p:nvSpPr>
          <p:cNvPr id="287" name="Google Shape;287;p3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Draft for feedback</a:t>
            </a:r>
            <a:endParaRPr/>
          </a:p>
          <a:p>
            <a:pPr indent="0" lvl="0" marL="0" rtl="0" algn="l">
              <a:lnSpc>
                <a:spcPct val="90000"/>
              </a:lnSpc>
              <a:spcBef>
                <a:spcPts val="0"/>
              </a:spcBef>
              <a:spcAft>
                <a:spcPts val="0"/>
              </a:spcAft>
              <a:buClr>
                <a:schemeClr val="dk1"/>
              </a:buClr>
              <a:buSzPts val="2400"/>
              <a:buNone/>
            </a:pPr>
            <a:r>
              <a:t/>
            </a:r>
            <a:endParaRPr/>
          </a:p>
        </p:txBody>
      </p:sp>
      <p:sp>
        <p:nvSpPr>
          <p:cNvPr id="288" name="Google Shape;288;p30"/>
          <p:cNvSpPr txBox="1"/>
          <p:nvPr>
            <p:ph idx="4294967295" type="sldNum"/>
          </p:nvPr>
        </p:nvSpPr>
        <p:spPr>
          <a:xfrm>
            <a:off x="15644284" y="6415088"/>
            <a:ext cx="6117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0" lang="en-US" sz="1800" u="none" cap="none" strike="noStrike">
                <a:solidFill>
                  <a:schemeClr val="dk1"/>
                </a:solidFill>
                <a:latin typeface="Nunito SemiBold"/>
                <a:ea typeface="Nunito SemiBold"/>
                <a:cs typeface="Nunito SemiBold"/>
                <a:sym typeface="Nunito SemiBold"/>
              </a:rPr>
              <a:t>‹#›</a:t>
            </a:fld>
            <a:endParaRPr sz="1800">
              <a:solidFill>
                <a:schemeClr val="dk1"/>
              </a:solidFill>
              <a:latin typeface="Nunito SemiBold"/>
              <a:ea typeface="Nunito SemiBold"/>
              <a:cs typeface="Nunito SemiBold"/>
              <a:sym typeface="Nunito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p3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96" name="Google Shape;296;p31"/>
          <p:cNvPicPr preferRelativeResize="0"/>
          <p:nvPr/>
        </p:nvPicPr>
        <p:blipFill>
          <a:blip r:embed="rId4">
            <a:alphaModFix/>
          </a:blip>
          <a:stretch>
            <a:fillRect/>
          </a:stretch>
        </p:blipFill>
        <p:spPr>
          <a:xfrm>
            <a:off x="0" y="0"/>
            <a:ext cx="12191999" cy="700739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2"/>
          <p:cNvSpPr txBox="1"/>
          <p:nvPr>
            <p:ph type="title"/>
          </p:nvPr>
        </p:nvSpPr>
        <p:spPr>
          <a:xfrm>
            <a:off x="1200150" y="91450"/>
            <a:ext cx="10998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Users can view campaigns past &amp; present + turn them off</a:t>
            </a:r>
            <a:endParaRPr/>
          </a:p>
        </p:txBody>
      </p:sp>
      <p:sp>
        <p:nvSpPr>
          <p:cNvPr id="303" name="Google Shape;303;p32"/>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304" name="Google Shape;304;p3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305" name="Google Shape;305;p32"/>
          <p:cNvPicPr preferRelativeResize="0"/>
          <p:nvPr/>
        </p:nvPicPr>
        <p:blipFill>
          <a:blip r:embed="rId4">
            <a:alphaModFix/>
          </a:blip>
          <a:stretch>
            <a:fillRect/>
          </a:stretch>
        </p:blipFill>
        <p:spPr>
          <a:xfrm>
            <a:off x="3" y="990600"/>
            <a:ext cx="12192001" cy="544774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3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11" name="Google Shape;311;p33"/>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Appendix material</a:t>
            </a:r>
            <a:endParaRPr/>
          </a:p>
        </p:txBody>
      </p:sp>
      <p:sp>
        <p:nvSpPr>
          <p:cNvPr id="312" name="Google Shape;312;p33"/>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34"/>
          <p:cNvPicPr preferRelativeResize="0"/>
          <p:nvPr/>
        </p:nvPicPr>
        <p:blipFill rotWithShape="1">
          <a:blip r:embed="rId4">
            <a:alphaModFix/>
          </a:blip>
          <a:srcRect b="0" l="0" r="0" t="0"/>
          <a:stretch/>
        </p:blipFill>
        <p:spPr>
          <a:xfrm>
            <a:off x="1588" y="1588"/>
            <a:ext cx="1588" cy="1588"/>
          </a:xfrm>
          <a:prstGeom prst="rect">
            <a:avLst/>
          </a:prstGeom>
          <a:noFill/>
          <a:ln>
            <a:noFill/>
          </a:ln>
        </p:spPr>
      </p:pic>
      <p:sp>
        <p:nvSpPr>
          <p:cNvPr id="318" name="Google Shape;318;p34"/>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Levers</a:t>
            </a:r>
            <a:endParaRPr/>
          </a:p>
        </p:txBody>
      </p:sp>
      <p:sp>
        <p:nvSpPr>
          <p:cNvPr id="319" name="Google Shape;319;p3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320" name="Google Shape;320;p34"/>
          <p:cNvGraphicFramePr/>
          <p:nvPr/>
        </p:nvGraphicFramePr>
        <p:xfrm>
          <a:off x="1644138" y="2256250"/>
          <a:ext cx="3000000" cy="3000000"/>
        </p:xfrm>
        <a:graphic>
          <a:graphicData uri="http://schemas.openxmlformats.org/drawingml/2006/table">
            <a:tbl>
              <a:tblPr>
                <a:noFill/>
                <a:tableStyleId>{B5137DE9-9052-4A22-B69F-04141F7516DB}</a:tableStyleId>
              </a:tblPr>
              <a:tblGrid>
                <a:gridCol w="3990025"/>
                <a:gridCol w="4913700"/>
              </a:tblGrid>
              <a:tr h="366675">
                <a:tc>
                  <a:txBody>
                    <a:bodyPr/>
                    <a:lstStyle/>
                    <a:p>
                      <a:pPr indent="0" lvl="0" marL="0" rtl="0" algn="l">
                        <a:spcBef>
                          <a:spcPts val="0"/>
                        </a:spcBef>
                        <a:spcAft>
                          <a:spcPts val="0"/>
                        </a:spcAft>
                        <a:buNone/>
                      </a:pPr>
                      <a:r>
                        <a:rPr b="1" lang="en-US">
                          <a:latin typeface="Nunito"/>
                          <a:ea typeface="Nunito"/>
                          <a:cs typeface="Nunito"/>
                          <a:sym typeface="Nunito"/>
                        </a:rPr>
                        <a:t>Type</a:t>
                      </a:r>
                      <a:endParaRPr b="1">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a:latin typeface="Nunito"/>
                          <a:ea typeface="Nunito"/>
                          <a:cs typeface="Nunito"/>
                          <a:sym typeface="Nunito"/>
                        </a:rPr>
                        <a:t>Priority</a:t>
                      </a:r>
                      <a:endParaRPr b="1">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b="1" lang="en-US">
                          <a:latin typeface="Nunito"/>
                          <a:ea typeface="Nunito"/>
                          <a:cs typeface="Nunito"/>
                          <a:sym typeface="Nunito"/>
                        </a:rPr>
                        <a:t>KOKO Credit</a:t>
                      </a:r>
                      <a:endParaRPr b="1">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High</a:t>
                      </a:r>
                      <a:r>
                        <a:rPr lang="en-US">
                          <a:latin typeface="Nunito"/>
                          <a:ea typeface="Nunito"/>
                          <a:cs typeface="Nunito"/>
                          <a:sym typeface="Nunito"/>
                        </a:rPr>
                        <a:t> - we can do this today but only at an individual level. Doing it on mass is time intensive</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b="1" lang="en-US">
                          <a:latin typeface="Nunito"/>
                          <a:ea typeface="Nunito"/>
                          <a:cs typeface="Nunito"/>
                          <a:sym typeface="Nunito"/>
                        </a:rPr>
                        <a:t>MPESA Credit</a:t>
                      </a:r>
                      <a:endParaRPr b="1">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Low - we have a way to do this today via the MPESA portal</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b="1" lang="en-US">
                          <a:latin typeface="Nunito"/>
                          <a:ea typeface="Nunito"/>
                          <a:cs typeface="Nunito"/>
                          <a:sym typeface="Nunito"/>
                        </a:rPr>
                        <a:t>Reduce product price</a:t>
                      </a:r>
                      <a:endParaRPr b="1">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Medium </a:t>
                      </a:r>
                      <a:r>
                        <a:rPr lang="en-US">
                          <a:latin typeface="Nunito"/>
                          <a:ea typeface="Nunito"/>
                          <a:cs typeface="Nunito"/>
                          <a:sym typeface="Nunito"/>
                        </a:rPr>
                        <a:t>- only way to do this is manual crediting - labour intensive + creating false data</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b="1" lang="en-US">
                          <a:latin typeface="Nunito"/>
                          <a:ea typeface="Nunito"/>
                          <a:cs typeface="Nunito"/>
                          <a:sym typeface="Nunito"/>
                        </a:rPr>
                        <a:t>Add item to product e.g. extra canister</a:t>
                      </a:r>
                      <a:endParaRPr b="1">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Medium - need a lot of spare canisters before we can do this</a:t>
                      </a:r>
                      <a:endParaRPr>
                        <a:latin typeface="Nunito"/>
                        <a:ea typeface="Nunito"/>
                        <a:cs typeface="Nunito"/>
                        <a:sym typeface="Nunito"/>
                      </a:endParaRPr>
                    </a:p>
                  </a:txBody>
                  <a:tcPr marT="91425" marB="91425" marR="91425" marL="91425"/>
                </a:tc>
              </a:tr>
            </a:tbl>
          </a:graphicData>
        </a:graphic>
      </p:graphicFrame>
      <p:sp>
        <p:nvSpPr>
          <p:cNvPr id="321" name="Google Shape;321;p34"/>
          <p:cNvSpPr txBox="1"/>
          <p:nvPr>
            <p:ph idx="1" type="subTitle"/>
          </p:nvPr>
        </p:nvSpPr>
        <p:spPr>
          <a:xfrm>
            <a:off x="458725" y="1332471"/>
            <a:ext cx="11274600" cy="680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There are a few ways we can provide a discount to the customer.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High level journey - cooker discounts / additional offerings </a:t>
            </a:r>
            <a:endParaRPr/>
          </a:p>
        </p:txBody>
      </p:sp>
      <p:sp>
        <p:nvSpPr>
          <p:cNvPr id="328" name="Google Shape;328;p35"/>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Option 1 - KOKO Core led</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Option 2 - Odoo led (long term option)</a:t>
            </a:r>
            <a:endParaRPr/>
          </a:p>
        </p:txBody>
      </p:sp>
      <p:sp>
        <p:nvSpPr>
          <p:cNvPr id="329" name="Google Shape;329;p3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30" name="Google Shape;330;p35"/>
          <p:cNvSpPr/>
          <p:nvPr/>
        </p:nvSpPr>
        <p:spPr>
          <a:xfrm>
            <a:off x="669325" y="2418788"/>
            <a:ext cx="2148600" cy="6690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Create customer segment in KC</a:t>
            </a:r>
            <a:endParaRPr/>
          </a:p>
        </p:txBody>
      </p:sp>
      <p:sp>
        <p:nvSpPr>
          <p:cNvPr id="331" name="Google Shape;331;p35"/>
          <p:cNvSpPr/>
          <p:nvPr/>
        </p:nvSpPr>
        <p:spPr>
          <a:xfrm>
            <a:off x="3446550" y="2381575"/>
            <a:ext cx="2148600" cy="669000"/>
          </a:xfrm>
          <a:prstGeom prst="rect">
            <a:avLst/>
          </a:prstGeom>
          <a:solidFill>
            <a:srgbClr val="65D9F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t>Apply discount in KC</a:t>
            </a:r>
            <a:endParaRPr/>
          </a:p>
        </p:txBody>
      </p:sp>
      <p:sp>
        <p:nvSpPr>
          <p:cNvPr id="332" name="Google Shape;332;p35"/>
          <p:cNvSpPr/>
          <p:nvPr/>
        </p:nvSpPr>
        <p:spPr>
          <a:xfrm>
            <a:off x="6223775" y="2381575"/>
            <a:ext cx="2148600" cy="669000"/>
          </a:xfrm>
          <a:prstGeom prst="rect">
            <a:avLst/>
          </a:prstGeom>
          <a:solidFill>
            <a:srgbClr val="65D9F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t>Push updated </a:t>
            </a:r>
            <a:r>
              <a:rPr lang="en-US"/>
              <a:t>price</a:t>
            </a:r>
            <a:r>
              <a:rPr lang="en-US"/>
              <a:t> to Odoo</a:t>
            </a:r>
            <a:endParaRPr/>
          </a:p>
        </p:txBody>
      </p:sp>
      <p:sp>
        <p:nvSpPr>
          <p:cNvPr id="333" name="Google Shape;333;p35"/>
          <p:cNvSpPr/>
          <p:nvPr/>
        </p:nvSpPr>
        <p:spPr>
          <a:xfrm>
            <a:off x="9155400" y="2381575"/>
            <a:ext cx="2148600" cy="669000"/>
          </a:xfrm>
          <a:prstGeom prst="rect">
            <a:avLst/>
          </a:prstGeom>
          <a:solidFill>
            <a:srgbClr val="65D9F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t>Account</a:t>
            </a:r>
            <a:r>
              <a:rPr lang="en-US"/>
              <a:t> for difference</a:t>
            </a:r>
            <a:endParaRPr/>
          </a:p>
        </p:txBody>
      </p:sp>
      <p:sp>
        <p:nvSpPr>
          <p:cNvPr id="334" name="Google Shape;334;p35"/>
          <p:cNvSpPr/>
          <p:nvPr/>
        </p:nvSpPr>
        <p:spPr>
          <a:xfrm>
            <a:off x="669325" y="4296725"/>
            <a:ext cx="2148600" cy="669000"/>
          </a:xfrm>
          <a:prstGeom prst="rect">
            <a:avLst/>
          </a:prstGeom>
          <a:solidFill>
            <a:srgbClr val="65D9F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t>Create </a:t>
            </a:r>
            <a:r>
              <a:rPr lang="en-US"/>
              <a:t>customer</a:t>
            </a:r>
            <a:r>
              <a:rPr lang="en-US"/>
              <a:t> segment in KC</a:t>
            </a:r>
            <a:endParaRPr/>
          </a:p>
        </p:txBody>
      </p:sp>
      <p:sp>
        <p:nvSpPr>
          <p:cNvPr id="335" name="Google Shape;335;p35"/>
          <p:cNvSpPr/>
          <p:nvPr/>
        </p:nvSpPr>
        <p:spPr>
          <a:xfrm>
            <a:off x="3446550" y="4296725"/>
            <a:ext cx="2148600" cy="669000"/>
          </a:xfrm>
          <a:prstGeom prst="rect">
            <a:avLst/>
          </a:prstGeom>
          <a:solidFill>
            <a:srgbClr val="65D9F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t>Push to Odoo</a:t>
            </a:r>
            <a:endParaRPr/>
          </a:p>
        </p:txBody>
      </p:sp>
      <p:sp>
        <p:nvSpPr>
          <p:cNvPr id="336" name="Google Shape;336;p35"/>
          <p:cNvSpPr/>
          <p:nvPr/>
        </p:nvSpPr>
        <p:spPr>
          <a:xfrm>
            <a:off x="6223775" y="4296725"/>
            <a:ext cx="2148600" cy="669000"/>
          </a:xfrm>
          <a:prstGeom prst="rect">
            <a:avLst/>
          </a:prstGeom>
          <a:solidFill>
            <a:srgbClr val="65D9F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t>Push updated price back to KOKO </a:t>
            </a:r>
            <a:r>
              <a:rPr lang="en-US"/>
              <a:t>Core</a:t>
            </a:r>
            <a:endParaRPr/>
          </a:p>
        </p:txBody>
      </p:sp>
      <p:cxnSp>
        <p:nvCxnSpPr>
          <p:cNvPr id="337" name="Google Shape;337;p35"/>
          <p:cNvCxnSpPr>
            <a:stCxn id="330" idx="3"/>
            <a:endCxn id="331" idx="1"/>
          </p:cNvCxnSpPr>
          <p:nvPr/>
        </p:nvCxnSpPr>
        <p:spPr>
          <a:xfrm flipH="1" rot="10800000">
            <a:off x="2817925" y="2716088"/>
            <a:ext cx="628500" cy="37200"/>
          </a:xfrm>
          <a:prstGeom prst="straightConnector1">
            <a:avLst/>
          </a:prstGeom>
          <a:noFill/>
          <a:ln cap="flat" cmpd="sng" w="9525">
            <a:solidFill>
              <a:schemeClr val="dk2"/>
            </a:solidFill>
            <a:prstDash val="solid"/>
            <a:round/>
            <a:headEnd len="med" w="med" type="none"/>
            <a:tailEnd len="med" w="med" type="triangle"/>
          </a:ln>
        </p:spPr>
      </p:cxnSp>
      <p:cxnSp>
        <p:nvCxnSpPr>
          <p:cNvPr id="338" name="Google Shape;338;p35"/>
          <p:cNvCxnSpPr/>
          <p:nvPr/>
        </p:nvCxnSpPr>
        <p:spPr>
          <a:xfrm>
            <a:off x="5595150" y="2716075"/>
            <a:ext cx="628500" cy="0"/>
          </a:xfrm>
          <a:prstGeom prst="straightConnector1">
            <a:avLst/>
          </a:prstGeom>
          <a:noFill/>
          <a:ln cap="flat" cmpd="sng" w="9525">
            <a:solidFill>
              <a:schemeClr val="dk2"/>
            </a:solidFill>
            <a:prstDash val="solid"/>
            <a:round/>
            <a:headEnd len="med" w="med" type="none"/>
            <a:tailEnd len="med" w="med" type="triangle"/>
          </a:ln>
        </p:spPr>
      </p:cxnSp>
      <p:cxnSp>
        <p:nvCxnSpPr>
          <p:cNvPr id="339" name="Google Shape;339;p35"/>
          <p:cNvCxnSpPr>
            <a:endCxn id="333" idx="1"/>
          </p:cNvCxnSpPr>
          <p:nvPr/>
        </p:nvCxnSpPr>
        <p:spPr>
          <a:xfrm>
            <a:off x="8372400" y="2716075"/>
            <a:ext cx="783000" cy="0"/>
          </a:xfrm>
          <a:prstGeom prst="straightConnector1">
            <a:avLst/>
          </a:prstGeom>
          <a:noFill/>
          <a:ln cap="flat" cmpd="sng" w="9525">
            <a:solidFill>
              <a:schemeClr val="dk2"/>
            </a:solidFill>
            <a:prstDash val="solid"/>
            <a:round/>
            <a:headEnd len="med" w="med" type="none"/>
            <a:tailEnd len="med" w="med" type="triangle"/>
          </a:ln>
        </p:spPr>
      </p:cxnSp>
      <p:cxnSp>
        <p:nvCxnSpPr>
          <p:cNvPr id="340" name="Google Shape;340;p35"/>
          <p:cNvCxnSpPr>
            <a:stCxn id="334" idx="3"/>
            <a:endCxn id="335" idx="1"/>
          </p:cNvCxnSpPr>
          <p:nvPr/>
        </p:nvCxnSpPr>
        <p:spPr>
          <a:xfrm>
            <a:off x="2817925" y="4631225"/>
            <a:ext cx="628500" cy="0"/>
          </a:xfrm>
          <a:prstGeom prst="straightConnector1">
            <a:avLst/>
          </a:prstGeom>
          <a:noFill/>
          <a:ln cap="flat" cmpd="sng" w="9525">
            <a:solidFill>
              <a:schemeClr val="dk2"/>
            </a:solidFill>
            <a:prstDash val="solid"/>
            <a:round/>
            <a:headEnd len="med" w="med" type="none"/>
            <a:tailEnd len="med" w="med" type="triangle"/>
          </a:ln>
        </p:spPr>
      </p:cxnSp>
      <p:cxnSp>
        <p:nvCxnSpPr>
          <p:cNvPr id="341" name="Google Shape;341;p35"/>
          <p:cNvCxnSpPr/>
          <p:nvPr/>
        </p:nvCxnSpPr>
        <p:spPr>
          <a:xfrm>
            <a:off x="5595150" y="4631225"/>
            <a:ext cx="6285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36"/>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47" name="Google Shape;347;p36"/>
          <p:cNvSpPr txBox="1"/>
          <p:nvPr>
            <p:ph type="title"/>
          </p:nvPr>
        </p:nvSpPr>
        <p:spPr>
          <a:xfrm>
            <a:off x="5148500" y="3055899"/>
            <a:ext cx="50958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Implementation architecture</a:t>
            </a:r>
            <a:endParaRPr/>
          </a:p>
        </p:txBody>
      </p:sp>
      <p:sp>
        <p:nvSpPr>
          <p:cNvPr id="348" name="Google Shape;348;p36"/>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(Work in progress)</a:t>
            </a:r>
            <a:endParaRPr/>
          </a:p>
        </p:txBody>
      </p:sp>
      <p:sp>
        <p:nvSpPr>
          <p:cNvPr id="349" name="Google Shape;349;p36"/>
          <p:cNvSpPr txBox="1"/>
          <p:nvPr>
            <p:ph idx="4294967295" type="sldNum"/>
          </p:nvPr>
        </p:nvSpPr>
        <p:spPr>
          <a:xfrm>
            <a:off x="15644284" y="6415088"/>
            <a:ext cx="6117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0" lang="en-US" sz="1800" u="none" cap="none" strike="noStrike">
                <a:solidFill>
                  <a:schemeClr val="dk1"/>
                </a:solidFill>
                <a:latin typeface="Nunito SemiBold"/>
                <a:ea typeface="Nunito SemiBold"/>
                <a:cs typeface="Nunito SemiBold"/>
                <a:sym typeface="Nunito SemiBold"/>
              </a:rPr>
              <a:t>‹#›</a:t>
            </a:fld>
            <a:endParaRPr sz="1800">
              <a:solidFill>
                <a:schemeClr val="dk1"/>
              </a:solidFill>
              <a:latin typeface="Nunito SemiBold"/>
              <a:ea typeface="Nunito SemiBold"/>
              <a:cs typeface="Nunito SemiBold"/>
              <a:sym typeface="Nunito SemiBo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Definitions and Principles</a:t>
            </a:r>
            <a:endParaRPr/>
          </a:p>
        </p:txBody>
      </p:sp>
      <p:sp>
        <p:nvSpPr>
          <p:cNvPr id="356" name="Google Shape;356;p37"/>
          <p:cNvSpPr txBox="1"/>
          <p:nvPr>
            <p:ph idx="1" type="subTitle"/>
          </p:nvPr>
        </p:nvSpPr>
        <p:spPr>
          <a:xfrm>
            <a:off x="496500" y="875350"/>
            <a:ext cx="11274600" cy="5562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200"/>
              <a:t>Promotion definition in KOKO Core:</a:t>
            </a:r>
            <a:endParaRPr sz="1200"/>
          </a:p>
          <a:p>
            <a:pPr indent="-304800" lvl="0" marL="457200" rtl="0" algn="l">
              <a:spcBef>
                <a:spcPts val="1000"/>
              </a:spcBef>
              <a:spcAft>
                <a:spcPts val="0"/>
              </a:spcAft>
              <a:buSzPts val="1200"/>
              <a:buChar char="-"/>
            </a:pPr>
            <a:r>
              <a:rPr lang="en-US" sz="1200"/>
              <a:t>A promotion is defined by:</a:t>
            </a:r>
            <a:endParaRPr sz="1200"/>
          </a:p>
          <a:p>
            <a:pPr indent="-304800" lvl="1" marL="914400" rtl="0" algn="l">
              <a:spcBef>
                <a:spcPts val="0"/>
              </a:spcBef>
              <a:spcAft>
                <a:spcPts val="0"/>
              </a:spcAft>
              <a:buSzPts val="1200"/>
              <a:buFont typeface="Nunito"/>
              <a:buChar char="-"/>
            </a:pPr>
            <a:r>
              <a:rPr lang="en-US" sz="1200">
                <a:latin typeface="Nunito"/>
                <a:ea typeface="Nunito"/>
                <a:cs typeface="Nunito"/>
                <a:sym typeface="Nunito"/>
              </a:rPr>
              <a:t>Active flag to turn it on and off (at point of serving it)</a:t>
            </a:r>
            <a:endParaRPr sz="1200">
              <a:latin typeface="Nunito"/>
              <a:ea typeface="Nunito"/>
              <a:cs typeface="Nunito"/>
              <a:sym typeface="Nunito"/>
            </a:endParaRPr>
          </a:p>
          <a:p>
            <a:pPr indent="-304800" lvl="1" marL="914400" rtl="0" algn="l">
              <a:spcBef>
                <a:spcPts val="0"/>
              </a:spcBef>
              <a:spcAft>
                <a:spcPts val="0"/>
              </a:spcAft>
              <a:buSzPts val="1200"/>
              <a:buFont typeface="Nunito"/>
              <a:buChar char="-"/>
            </a:pPr>
            <a:r>
              <a:rPr lang="en-US" sz="1200">
                <a:latin typeface="Nunito"/>
                <a:ea typeface="Nunito"/>
                <a:cs typeface="Nunito"/>
                <a:sym typeface="Nunito"/>
              </a:rPr>
              <a:t>A start date and end date</a:t>
            </a:r>
            <a:endParaRPr sz="1200">
              <a:latin typeface="Nunito"/>
              <a:ea typeface="Nunito"/>
              <a:cs typeface="Nunito"/>
              <a:sym typeface="Nunito"/>
            </a:endParaRPr>
          </a:p>
          <a:p>
            <a:pPr indent="-304800" lvl="1" marL="914400" rtl="0" algn="l">
              <a:spcBef>
                <a:spcPts val="0"/>
              </a:spcBef>
              <a:spcAft>
                <a:spcPts val="0"/>
              </a:spcAft>
              <a:buSzPts val="1200"/>
              <a:buFont typeface="Nunito"/>
              <a:buChar char="-"/>
            </a:pPr>
            <a:r>
              <a:rPr lang="en-US" sz="1200">
                <a:latin typeface="Nunito"/>
                <a:ea typeface="Nunito"/>
                <a:cs typeface="Nunito"/>
                <a:sym typeface="Nunito"/>
              </a:rPr>
              <a:t>Product it applies to</a:t>
            </a:r>
            <a:endParaRPr sz="1200">
              <a:latin typeface="Nunito"/>
              <a:ea typeface="Nunito"/>
              <a:cs typeface="Nunito"/>
              <a:sym typeface="Nunito"/>
            </a:endParaRPr>
          </a:p>
          <a:p>
            <a:pPr indent="-304800" lvl="1" marL="914400" rtl="0" algn="l">
              <a:spcBef>
                <a:spcPts val="0"/>
              </a:spcBef>
              <a:spcAft>
                <a:spcPts val="0"/>
              </a:spcAft>
              <a:buSzPts val="1200"/>
              <a:buFont typeface="Nunito"/>
              <a:buChar char="-"/>
            </a:pPr>
            <a:r>
              <a:rPr lang="en-US" sz="1200">
                <a:latin typeface="Nunito"/>
                <a:ea typeface="Nunito"/>
                <a:cs typeface="Nunito"/>
                <a:sym typeface="Nunito"/>
              </a:rPr>
              <a:t>A name and plain english description of the rule that the promotion delivers (for browsing)</a:t>
            </a:r>
            <a:endParaRPr sz="1200">
              <a:latin typeface="Nunito"/>
              <a:ea typeface="Nunito"/>
              <a:cs typeface="Nunito"/>
              <a:sym typeface="Nunito"/>
            </a:endParaRPr>
          </a:p>
          <a:p>
            <a:pPr indent="-304800" lvl="1" marL="914400" rtl="0" algn="l">
              <a:spcBef>
                <a:spcPts val="0"/>
              </a:spcBef>
              <a:spcAft>
                <a:spcPts val="0"/>
              </a:spcAft>
              <a:buSzPts val="1200"/>
              <a:buFont typeface="Nunito"/>
              <a:buChar char="-"/>
            </a:pPr>
            <a:r>
              <a:rPr lang="en-US" sz="1200">
                <a:latin typeface="Nunito"/>
                <a:ea typeface="Nunito"/>
                <a:cs typeface="Nunito"/>
                <a:sym typeface="Nunito"/>
              </a:rPr>
              <a:t>Top up required to deliver promotion - defines how much a user</a:t>
            </a:r>
            <a:endParaRPr sz="1200">
              <a:latin typeface="Nunito"/>
              <a:ea typeface="Nunito"/>
              <a:cs typeface="Nunito"/>
              <a:sym typeface="Nunito"/>
            </a:endParaRPr>
          </a:p>
          <a:p>
            <a:pPr indent="-304800" lvl="1" marL="914400" rtl="0" algn="l">
              <a:spcBef>
                <a:spcPts val="0"/>
              </a:spcBef>
              <a:spcAft>
                <a:spcPts val="0"/>
              </a:spcAft>
              <a:buSzPts val="1200"/>
              <a:buFont typeface="Nunito"/>
              <a:buChar char="-"/>
            </a:pPr>
            <a:r>
              <a:rPr lang="en-US" sz="1200">
                <a:latin typeface="Nunito"/>
                <a:ea typeface="Nunito"/>
                <a:cs typeface="Nunito"/>
                <a:sym typeface="Nunito"/>
              </a:rPr>
              <a:t>Promotion value in KSh</a:t>
            </a:r>
            <a:endParaRPr sz="1200">
              <a:latin typeface="Nunito"/>
              <a:ea typeface="Nunito"/>
              <a:cs typeface="Nunito"/>
              <a:sym typeface="Nunito"/>
            </a:endParaRPr>
          </a:p>
          <a:p>
            <a:pPr indent="-304800" lvl="1" marL="914400" rtl="0" algn="l">
              <a:spcBef>
                <a:spcPts val="0"/>
              </a:spcBef>
              <a:spcAft>
                <a:spcPts val="0"/>
              </a:spcAft>
              <a:buSzPts val="1200"/>
              <a:buFont typeface="Nunito"/>
              <a:buChar char="-"/>
            </a:pPr>
            <a:r>
              <a:rPr lang="en-US" sz="1200">
                <a:latin typeface="Nunito"/>
                <a:ea typeface="Nunito"/>
                <a:cs typeface="Nunito"/>
                <a:sym typeface="Nunito"/>
              </a:rPr>
              <a:t>An </a:t>
            </a:r>
            <a:r>
              <a:rPr b="1" lang="en-US" sz="1200">
                <a:latin typeface="Nunito"/>
                <a:ea typeface="Nunito"/>
                <a:cs typeface="Nunito"/>
                <a:sym typeface="Nunito"/>
              </a:rPr>
              <a:t>eligibility </a:t>
            </a:r>
            <a:r>
              <a:rPr lang="en-US" sz="1200">
                <a:latin typeface="Nunito"/>
                <a:ea typeface="Nunito"/>
                <a:cs typeface="Nunito"/>
                <a:sym typeface="Nunito"/>
              </a:rPr>
              <a:t>script (written by engineering team): </a:t>
            </a:r>
            <a:endParaRPr sz="1200">
              <a:latin typeface="Nunito"/>
              <a:ea typeface="Nunito"/>
              <a:cs typeface="Nunito"/>
              <a:sym typeface="Nunito"/>
            </a:endParaRPr>
          </a:p>
          <a:p>
            <a:pPr indent="-304800" lvl="2" marL="1371600" rtl="0" algn="l">
              <a:spcBef>
                <a:spcPts val="0"/>
              </a:spcBef>
              <a:spcAft>
                <a:spcPts val="0"/>
              </a:spcAft>
              <a:buSzPts val="1200"/>
              <a:buFont typeface="Nunito"/>
              <a:buChar char="-"/>
            </a:pPr>
            <a:r>
              <a:rPr lang="en-US" sz="1200">
                <a:latin typeface="Nunito"/>
                <a:ea typeface="Nunito"/>
                <a:cs typeface="Nunito"/>
                <a:sym typeface="Nunito"/>
              </a:rPr>
              <a:t>contains the code which identifies customers that qualify for the promotion</a:t>
            </a:r>
            <a:endParaRPr sz="1200">
              <a:latin typeface="Nunito"/>
              <a:ea typeface="Nunito"/>
              <a:cs typeface="Nunito"/>
              <a:sym typeface="Nunito"/>
            </a:endParaRPr>
          </a:p>
          <a:p>
            <a:pPr indent="-304800" lvl="2" marL="1371600" rtl="0" algn="l">
              <a:spcBef>
                <a:spcPts val="0"/>
              </a:spcBef>
              <a:spcAft>
                <a:spcPts val="0"/>
              </a:spcAft>
              <a:buSzPts val="1200"/>
              <a:buFont typeface="Nunito"/>
              <a:buChar char="-"/>
            </a:pPr>
            <a:r>
              <a:rPr lang="en-US" sz="1200">
                <a:latin typeface="Nunito"/>
                <a:ea typeface="Nunito"/>
                <a:cs typeface="Nunito"/>
                <a:sym typeface="Nunito"/>
              </a:rPr>
              <a:t>updates promotion mapping table with customers who are eligible for it</a:t>
            </a:r>
            <a:endParaRPr sz="1200">
              <a:latin typeface="Nunito"/>
              <a:ea typeface="Nunito"/>
              <a:cs typeface="Nunito"/>
              <a:sym typeface="Nunito"/>
            </a:endParaRPr>
          </a:p>
          <a:p>
            <a:pPr indent="-304800" lvl="2" marL="1371600" rtl="0" algn="l">
              <a:spcBef>
                <a:spcPts val="0"/>
              </a:spcBef>
              <a:spcAft>
                <a:spcPts val="0"/>
              </a:spcAft>
              <a:buSzPts val="1200"/>
              <a:buFont typeface="Nunito"/>
              <a:buChar char="-"/>
            </a:pPr>
            <a:r>
              <a:rPr lang="en-US" sz="1200">
                <a:latin typeface="Nunito"/>
                <a:ea typeface="Nunito"/>
                <a:cs typeface="Nunito"/>
                <a:sym typeface="Nunito"/>
              </a:rPr>
              <a:t>Send SMS to customer notifying them that they are eligible for promotion (if appropriate)</a:t>
            </a:r>
            <a:endParaRPr sz="1200">
              <a:latin typeface="Nunito"/>
              <a:ea typeface="Nunito"/>
              <a:cs typeface="Nunito"/>
              <a:sym typeface="Nunito"/>
            </a:endParaRPr>
          </a:p>
          <a:p>
            <a:pPr indent="-304800" lvl="1" marL="914400" rtl="0" algn="l">
              <a:spcBef>
                <a:spcPts val="0"/>
              </a:spcBef>
              <a:spcAft>
                <a:spcPts val="0"/>
              </a:spcAft>
              <a:buSzPts val="1200"/>
              <a:buFont typeface="Nunito"/>
              <a:buChar char="-"/>
            </a:pPr>
            <a:r>
              <a:rPr lang="en-US" sz="1200">
                <a:latin typeface="Nunito"/>
                <a:ea typeface="Nunito"/>
                <a:cs typeface="Nunito"/>
                <a:sym typeface="Nunito"/>
              </a:rPr>
              <a:t>An </a:t>
            </a:r>
            <a:r>
              <a:rPr b="1" lang="en-US" sz="1200">
                <a:latin typeface="Nunito"/>
                <a:ea typeface="Nunito"/>
                <a:cs typeface="Nunito"/>
                <a:sym typeface="Nunito"/>
              </a:rPr>
              <a:t>action </a:t>
            </a:r>
            <a:r>
              <a:rPr lang="en-US" sz="1200">
                <a:latin typeface="Nunito"/>
                <a:ea typeface="Nunito"/>
                <a:cs typeface="Nunito"/>
                <a:sym typeface="Nunito"/>
              </a:rPr>
              <a:t>script that executes when promotion is availed (written by engineering team)</a:t>
            </a:r>
            <a:endParaRPr sz="1200">
              <a:latin typeface="Nunito"/>
              <a:ea typeface="Nunito"/>
              <a:cs typeface="Nunito"/>
              <a:sym typeface="Nunito"/>
            </a:endParaRPr>
          </a:p>
          <a:p>
            <a:pPr indent="-304800" lvl="2" marL="1371600" rtl="0" algn="l">
              <a:spcBef>
                <a:spcPts val="0"/>
              </a:spcBef>
              <a:spcAft>
                <a:spcPts val="0"/>
              </a:spcAft>
              <a:buSzPts val="1200"/>
              <a:buFont typeface="Nunito"/>
              <a:buChar char="-"/>
            </a:pPr>
            <a:r>
              <a:rPr lang="en-US" sz="1200">
                <a:latin typeface="Nunito"/>
                <a:ea typeface="Nunito"/>
                <a:cs typeface="Nunito"/>
                <a:sym typeface="Nunito"/>
              </a:rPr>
              <a:t>contains code that will perform the promotion action based on customer topping up with specified amount and being eligible for the promotion</a:t>
            </a:r>
            <a:endParaRPr sz="1200">
              <a:latin typeface="Nunito"/>
              <a:ea typeface="Nunito"/>
              <a:cs typeface="Nunito"/>
              <a:sym typeface="Nunito"/>
            </a:endParaRPr>
          </a:p>
          <a:p>
            <a:pPr indent="-304800" lvl="2" marL="1371600" rtl="0" algn="l">
              <a:spcBef>
                <a:spcPts val="0"/>
              </a:spcBef>
              <a:spcAft>
                <a:spcPts val="0"/>
              </a:spcAft>
              <a:buSzPts val="1200"/>
              <a:buFont typeface="Nunito"/>
              <a:buChar char="-"/>
            </a:pPr>
            <a:r>
              <a:rPr lang="en-US" sz="1200">
                <a:latin typeface="Nunito"/>
                <a:ea typeface="Nunito"/>
                <a:cs typeface="Nunito"/>
                <a:sym typeface="Nunito"/>
              </a:rPr>
              <a:t>action code could do anything but typically would </a:t>
            </a:r>
            <a:endParaRPr sz="1200">
              <a:latin typeface="Nunito"/>
              <a:ea typeface="Nunito"/>
              <a:cs typeface="Nunito"/>
              <a:sym typeface="Nunito"/>
            </a:endParaRPr>
          </a:p>
          <a:p>
            <a:pPr indent="-304800" lvl="3" marL="1828800" rtl="0" algn="l">
              <a:spcBef>
                <a:spcPts val="0"/>
              </a:spcBef>
              <a:spcAft>
                <a:spcPts val="0"/>
              </a:spcAft>
              <a:buSzPts val="1200"/>
              <a:buFont typeface="Nunito"/>
              <a:buChar char="-"/>
            </a:pPr>
            <a:r>
              <a:rPr lang="en-US" sz="1200">
                <a:latin typeface="Nunito"/>
                <a:ea typeface="Nunito"/>
                <a:cs typeface="Nunito"/>
                <a:sym typeface="Nunito"/>
              </a:rPr>
              <a:t>crediting a customer and send an SMS</a:t>
            </a:r>
            <a:endParaRPr sz="1200">
              <a:latin typeface="Nunito"/>
              <a:ea typeface="Nunito"/>
              <a:cs typeface="Nunito"/>
              <a:sym typeface="Nunito"/>
            </a:endParaRPr>
          </a:p>
          <a:p>
            <a:pPr indent="-304800" lvl="3" marL="1828800" rtl="0" algn="l">
              <a:spcBef>
                <a:spcPts val="0"/>
              </a:spcBef>
              <a:spcAft>
                <a:spcPts val="0"/>
              </a:spcAft>
              <a:buSzPts val="1200"/>
              <a:buFont typeface="Nunito"/>
              <a:buChar char="-"/>
            </a:pPr>
            <a:r>
              <a:rPr lang="en-US" sz="1200">
                <a:latin typeface="Nunito"/>
                <a:ea typeface="Nunito"/>
                <a:cs typeface="Nunito"/>
                <a:sym typeface="Nunito"/>
              </a:rPr>
              <a:t>update promotion as availed by customer in promotion mapping table</a:t>
            </a:r>
            <a:endParaRPr sz="1200">
              <a:latin typeface="Nunito"/>
              <a:ea typeface="Nunito"/>
              <a:cs typeface="Nunito"/>
              <a:sym typeface="Nunito"/>
            </a:endParaRPr>
          </a:p>
          <a:p>
            <a:pPr indent="-304800" lvl="3" marL="1828800" rtl="0" algn="l">
              <a:spcBef>
                <a:spcPts val="0"/>
              </a:spcBef>
              <a:spcAft>
                <a:spcPts val="0"/>
              </a:spcAft>
              <a:buSzPts val="1200"/>
              <a:buFont typeface="Nunito"/>
              <a:buChar char="-"/>
            </a:pPr>
            <a:r>
              <a:rPr lang="en-US" sz="1200">
                <a:latin typeface="Nunito"/>
                <a:ea typeface="Nunito"/>
                <a:cs typeface="Nunito"/>
                <a:sym typeface="Nunito"/>
              </a:rPr>
              <a:t>odoostore ref to order in promotion mapping</a:t>
            </a:r>
            <a:endParaRPr sz="1200">
              <a:latin typeface="Nunito"/>
              <a:ea typeface="Nunito"/>
              <a:cs typeface="Nunito"/>
              <a:sym typeface="Nunito"/>
            </a:endParaRPr>
          </a:p>
          <a:p>
            <a:pPr indent="-304800" lvl="3" marL="1828800" rtl="0" algn="l">
              <a:spcBef>
                <a:spcPts val="0"/>
              </a:spcBef>
              <a:spcAft>
                <a:spcPts val="0"/>
              </a:spcAft>
              <a:buSzPts val="1200"/>
              <a:buFont typeface="Nunito"/>
              <a:buChar char="-"/>
            </a:pPr>
            <a:r>
              <a:rPr lang="en-US" sz="1200">
                <a:latin typeface="Nunito"/>
                <a:ea typeface="Nunito"/>
                <a:cs typeface="Nunito"/>
                <a:sym typeface="Nunito"/>
              </a:rPr>
              <a:t>store ref to promotion in order</a:t>
            </a:r>
            <a:endParaRPr sz="1200">
              <a:latin typeface="Nunito"/>
              <a:ea typeface="Nunito"/>
              <a:cs typeface="Nunito"/>
              <a:sym typeface="Nunito"/>
            </a:endParaRPr>
          </a:p>
          <a:p>
            <a:pPr indent="-304800" lvl="1" marL="914400" rtl="0" algn="l">
              <a:spcBef>
                <a:spcPts val="0"/>
              </a:spcBef>
              <a:spcAft>
                <a:spcPts val="0"/>
              </a:spcAft>
              <a:buSzPts val="1200"/>
              <a:buFont typeface="Nunito"/>
              <a:buChar char="-"/>
            </a:pPr>
            <a:r>
              <a:rPr lang="en-US" sz="1200">
                <a:latin typeface="Nunito"/>
                <a:ea typeface="Nunito"/>
                <a:cs typeface="Nunito"/>
                <a:sym typeface="Nunito"/>
              </a:rPr>
              <a:t>A total budget for the promotion in KSh</a:t>
            </a:r>
            <a:endParaRPr sz="1200">
              <a:latin typeface="Nunito"/>
              <a:ea typeface="Nunito"/>
              <a:cs typeface="Nunito"/>
              <a:sym typeface="Nunito"/>
            </a:endParaRPr>
          </a:p>
          <a:p>
            <a:pPr indent="-304800" lvl="2" marL="1371600" rtl="0" algn="l">
              <a:spcBef>
                <a:spcPts val="0"/>
              </a:spcBef>
              <a:spcAft>
                <a:spcPts val="0"/>
              </a:spcAft>
              <a:buSzPts val="1200"/>
              <a:buFont typeface="Nunito"/>
              <a:buChar char="-"/>
            </a:pPr>
            <a:r>
              <a:rPr lang="en-US" sz="1200">
                <a:latin typeface="Nunito"/>
                <a:ea typeface="Nunito"/>
                <a:cs typeface="Nunito"/>
                <a:sym typeface="Nunito"/>
              </a:rPr>
              <a:t>If budget reached then promotion action is no longer executed</a:t>
            </a:r>
            <a:endParaRPr sz="1200">
              <a:latin typeface="Nunito"/>
              <a:ea typeface="Nunito"/>
              <a:cs typeface="Nunito"/>
              <a:sym typeface="Nunito"/>
            </a:endParaRPr>
          </a:p>
          <a:p>
            <a:pPr indent="0" lvl="0" marL="0" rtl="0" algn="l">
              <a:spcBef>
                <a:spcPts val="1000"/>
              </a:spcBef>
              <a:spcAft>
                <a:spcPts val="0"/>
              </a:spcAft>
              <a:buNone/>
            </a:pPr>
            <a:r>
              <a:rPr lang="en-US" sz="1200"/>
              <a:t>Promotions engine principles:</a:t>
            </a:r>
            <a:endParaRPr sz="1200"/>
          </a:p>
          <a:p>
            <a:pPr indent="-304800" lvl="0" marL="457200" rtl="0" algn="l">
              <a:spcBef>
                <a:spcPts val="1000"/>
              </a:spcBef>
              <a:spcAft>
                <a:spcPts val="0"/>
              </a:spcAft>
              <a:buSzPts val="1200"/>
              <a:buChar char="-"/>
            </a:pPr>
            <a:r>
              <a:rPr lang="en-US" sz="1200"/>
              <a:t>Eligibility scripts runs periodically (e.g. overnight, or even within day if necessary) to update eligible customers for promotions</a:t>
            </a:r>
            <a:endParaRPr sz="1200"/>
          </a:p>
          <a:p>
            <a:pPr indent="-304800" lvl="0" marL="457200" rtl="0" algn="l">
              <a:spcBef>
                <a:spcPts val="0"/>
              </a:spcBef>
              <a:spcAft>
                <a:spcPts val="0"/>
              </a:spcAft>
              <a:buSzPts val="1200"/>
              <a:buChar char="-"/>
            </a:pPr>
            <a:r>
              <a:rPr lang="en-US" sz="1200"/>
              <a:t>Action script run when a customer tops up, but should also be able to be launched manually from customer page in case trigger was missed, or if CX wants to override logic in exceptional circumstances (“how do I give this user this promotion right now”?)</a:t>
            </a:r>
            <a:endParaRPr sz="1200"/>
          </a:p>
          <a:p>
            <a:pPr indent="-304800" lvl="0" marL="457200" rtl="0" algn="l">
              <a:spcBef>
                <a:spcPts val="0"/>
              </a:spcBef>
              <a:spcAft>
                <a:spcPts val="0"/>
              </a:spcAft>
              <a:buSzPts val="1200"/>
              <a:buChar char="-"/>
            </a:pPr>
            <a:r>
              <a:rPr lang="en-US" sz="1200"/>
              <a:t>If more than one promotion applies to a customer when they top up, the most recently unavailed promotion action script will be executed.</a:t>
            </a:r>
            <a:endParaRPr sz="1200"/>
          </a:p>
          <a:p>
            <a:pPr indent="0" lvl="0" marL="0" rtl="0" algn="l">
              <a:spcBef>
                <a:spcPts val="1000"/>
              </a:spcBef>
              <a:spcAft>
                <a:spcPts val="0"/>
              </a:spcAft>
              <a:buNone/>
            </a:pPr>
            <a:r>
              <a:t/>
            </a:r>
            <a:endParaRPr sz="1200"/>
          </a:p>
          <a:p>
            <a:pPr indent="0" lvl="0" marL="0" rtl="0" algn="l">
              <a:spcBef>
                <a:spcPts val="1000"/>
              </a:spcBef>
              <a:spcAft>
                <a:spcPts val="0"/>
              </a:spcAft>
              <a:buNone/>
            </a:pPr>
            <a:r>
              <a:t/>
            </a:r>
            <a:endParaRPr sz="1200"/>
          </a:p>
        </p:txBody>
      </p:sp>
      <p:sp>
        <p:nvSpPr>
          <p:cNvPr id="357" name="Google Shape;357;p3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Discounts, Offers &amp; Promotions: Context</a:t>
            </a:r>
            <a:endParaRPr/>
          </a:p>
        </p:txBody>
      </p:sp>
      <p:sp>
        <p:nvSpPr>
          <p:cNvPr id="173" name="Google Shape;173;p2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solidFill>
                  <a:srgbClr val="FFFFFF"/>
                </a:solidFill>
                <a:latin typeface="Nunito"/>
                <a:ea typeface="Nunito"/>
                <a:cs typeface="Nunito"/>
                <a:sym typeface="Nunito"/>
              </a:rPr>
              <a:t>‹#›</a:t>
            </a:fld>
            <a:endParaRPr>
              <a:solidFill>
                <a:srgbClr val="FFFFFF"/>
              </a:solidFill>
              <a:latin typeface="Nunito"/>
              <a:ea typeface="Nunito"/>
              <a:cs typeface="Nunito"/>
              <a:sym typeface="Nunito"/>
            </a:endParaRPr>
          </a:p>
        </p:txBody>
      </p:sp>
      <p:sp>
        <p:nvSpPr>
          <p:cNvPr id="174" name="Google Shape;174;p20"/>
          <p:cNvSpPr txBox="1"/>
          <p:nvPr>
            <p:ph idx="1" type="subTitle"/>
          </p:nvPr>
        </p:nvSpPr>
        <p:spPr>
          <a:xfrm>
            <a:off x="458724" y="1332470"/>
            <a:ext cx="11274600" cy="4851900"/>
          </a:xfrm>
          <a:prstGeom prst="rect">
            <a:avLst/>
          </a:prstGeom>
        </p:spPr>
        <p:txBody>
          <a:bodyPr anchorCtr="0" anchor="ctr" bIns="45700" lIns="91425" spcFirstLastPara="1" rIns="91425" wrap="square" tIns="45700">
            <a:noAutofit/>
          </a:bodyPr>
          <a:lstStyle/>
          <a:p>
            <a:pPr indent="-349250" lvl="0" marL="457200" rtl="0" algn="l">
              <a:spcBef>
                <a:spcPts val="1000"/>
              </a:spcBef>
              <a:spcAft>
                <a:spcPts val="0"/>
              </a:spcAft>
              <a:buSzPts val="1900"/>
              <a:buChar char="●"/>
            </a:pPr>
            <a:r>
              <a:rPr lang="en-US" sz="1900"/>
              <a:t>Currently we have no method for offering discounts, offers or promotions to customers.</a:t>
            </a:r>
            <a:endParaRPr sz="1900"/>
          </a:p>
          <a:p>
            <a:pPr indent="-349250" lvl="0" marL="457200" rtl="0" algn="l">
              <a:spcBef>
                <a:spcPts val="2000"/>
              </a:spcBef>
              <a:spcAft>
                <a:spcPts val="0"/>
              </a:spcAft>
              <a:buSzPts val="1900"/>
              <a:buChar char="●"/>
            </a:pPr>
            <a:r>
              <a:rPr lang="en-US" sz="1900"/>
              <a:t>For now we have been using manual workaround whereby the customer pays a certain amount and then KOKO manually credits their account with money to bring them up to the order price. </a:t>
            </a:r>
            <a:endParaRPr sz="1900"/>
          </a:p>
          <a:p>
            <a:pPr indent="-349250" lvl="0" marL="457200" rtl="0" algn="l">
              <a:spcBef>
                <a:spcPts val="2000"/>
              </a:spcBef>
              <a:spcAft>
                <a:spcPts val="0"/>
              </a:spcAft>
              <a:buSzPts val="1900"/>
              <a:buChar char="●"/>
            </a:pPr>
            <a:r>
              <a:rPr lang="en-US" sz="1900"/>
              <a:t>This has served us to date but now the volumes are too high.</a:t>
            </a:r>
            <a:endParaRPr sz="1900"/>
          </a:p>
          <a:p>
            <a:pPr indent="-349250" lvl="0" marL="457200" rtl="0" algn="l">
              <a:spcBef>
                <a:spcPts val="2000"/>
              </a:spcBef>
              <a:spcAft>
                <a:spcPts val="0"/>
              </a:spcAft>
              <a:buSzPts val="1900"/>
              <a:buChar char="●"/>
            </a:pPr>
            <a:r>
              <a:rPr lang="en-US" sz="1900"/>
              <a:t>The manual process (prone to error) has a significant time burden for Sales and CX / AX teams; as well as causing some customer comms confusion.</a:t>
            </a:r>
            <a:endParaRPr sz="1900"/>
          </a:p>
          <a:p>
            <a:pPr indent="-349250" lvl="0" marL="457200" rtl="0" algn="l">
              <a:spcBef>
                <a:spcPts val="2000"/>
              </a:spcBef>
              <a:spcAft>
                <a:spcPts val="2000"/>
              </a:spcAft>
              <a:buSzPts val="1900"/>
              <a:buChar char="●"/>
            </a:pPr>
            <a:r>
              <a:rPr lang="en-US" sz="1900"/>
              <a:t>All orders are being processed at the same price which means we can’t really track discounts or extrapolate certain groups from our sales data e.g. v5 swaps who received their cookers for free.</a:t>
            </a:r>
            <a:endParaRPr sz="1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Allocation process</a:t>
            </a:r>
            <a:r>
              <a:rPr lang="en-US"/>
              <a:t> / mechanism</a:t>
            </a:r>
            <a:endParaRPr/>
          </a:p>
        </p:txBody>
      </p:sp>
      <p:sp>
        <p:nvSpPr>
          <p:cNvPr id="364" name="Google Shape;364;p3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65" name="Google Shape;365;p38"/>
          <p:cNvSpPr/>
          <p:nvPr/>
        </p:nvSpPr>
        <p:spPr>
          <a:xfrm>
            <a:off x="1953350" y="1598850"/>
            <a:ext cx="2067300" cy="594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Run eligibility script 1</a:t>
            </a:r>
            <a:endParaRPr/>
          </a:p>
        </p:txBody>
      </p:sp>
      <p:sp>
        <p:nvSpPr>
          <p:cNvPr id="366" name="Google Shape;366;p38"/>
          <p:cNvSpPr/>
          <p:nvPr/>
        </p:nvSpPr>
        <p:spPr>
          <a:xfrm>
            <a:off x="1953350" y="2356375"/>
            <a:ext cx="2067300" cy="594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Run eligibility script 2</a:t>
            </a:r>
            <a:endParaRPr/>
          </a:p>
        </p:txBody>
      </p:sp>
      <p:sp>
        <p:nvSpPr>
          <p:cNvPr id="367" name="Google Shape;367;p38"/>
          <p:cNvSpPr/>
          <p:nvPr/>
        </p:nvSpPr>
        <p:spPr>
          <a:xfrm>
            <a:off x="6118650" y="1549075"/>
            <a:ext cx="2862600" cy="42465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u="sng"/>
              <a:t>Promo </a:t>
            </a:r>
            <a:r>
              <a:rPr lang="en-US" u="sng"/>
              <a:t>Mapping table</a:t>
            </a:r>
            <a:endParaRPr u="sng"/>
          </a:p>
          <a:p>
            <a:pPr indent="0" lvl="0" marL="0" rtl="0" algn="l">
              <a:spcBef>
                <a:spcPts val="0"/>
              </a:spcBef>
              <a:spcAft>
                <a:spcPts val="0"/>
              </a:spcAft>
              <a:buNone/>
            </a:pPr>
            <a:r>
              <a:t/>
            </a:r>
            <a:endParaRPr/>
          </a:p>
          <a:p>
            <a:pPr indent="0" lvl="0" marL="0" rtl="0" algn="l">
              <a:spcBef>
                <a:spcPts val="0"/>
              </a:spcBef>
              <a:spcAft>
                <a:spcPts val="0"/>
              </a:spcAft>
              <a:buNone/>
            </a:pPr>
            <a:r>
              <a:rPr lang="en-US"/>
              <a:t>[Cust ID, Promo ID, Availed, Additional Info]</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[Gladys, Xmas promo, Yes, {OrderID:2938}]</a:t>
            </a:r>
            <a:endParaRPr/>
          </a:p>
        </p:txBody>
      </p:sp>
      <p:sp>
        <p:nvSpPr>
          <p:cNvPr id="368" name="Google Shape;368;p38"/>
          <p:cNvSpPr/>
          <p:nvPr/>
        </p:nvSpPr>
        <p:spPr>
          <a:xfrm>
            <a:off x="1953350" y="3150050"/>
            <a:ext cx="2067300" cy="594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Run eligibility script 3</a:t>
            </a:r>
            <a:endParaRPr/>
          </a:p>
        </p:txBody>
      </p:sp>
      <p:cxnSp>
        <p:nvCxnSpPr>
          <p:cNvPr id="369" name="Google Shape;369;p38"/>
          <p:cNvCxnSpPr/>
          <p:nvPr/>
        </p:nvCxnSpPr>
        <p:spPr>
          <a:xfrm flipH="1">
            <a:off x="1581725" y="1599925"/>
            <a:ext cx="21300" cy="3783900"/>
          </a:xfrm>
          <a:prstGeom prst="straightConnector1">
            <a:avLst/>
          </a:prstGeom>
          <a:noFill/>
          <a:ln cap="flat" cmpd="sng" w="9525">
            <a:solidFill>
              <a:schemeClr val="dk2"/>
            </a:solidFill>
            <a:prstDash val="solid"/>
            <a:round/>
            <a:headEnd len="med" w="med" type="none"/>
            <a:tailEnd len="med" w="med" type="triangle"/>
          </a:ln>
        </p:spPr>
      </p:cxnSp>
      <p:sp>
        <p:nvSpPr>
          <p:cNvPr id="370" name="Google Shape;370;p38"/>
          <p:cNvSpPr txBox="1"/>
          <p:nvPr/>
        </p:nvSpPr>
        <p:spPr>
          <a:xfrm>
            <a:off x="137825" y="2260475"/>
            <a:ext cx="1465200" cy="26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Rules engine </a:t>
            </a:r>
            <a:r>
              <a:rPr lang="en-US">
                <a:latin typeface="Nunito SemiBold"/>
                <a:ea typeface="Nunito SemiBold"/>
                <a:cs typeface="Nunito SemiBold"/>
                <a:sym typeface="Nunito SemiBold"/>
              </a:rPr>
              <a:t>executes over entire customer base taking into account latest data that impacts on promotion applicability under the promotion’s rule logic</a:t>
            </a:r>
            <a:endParaRPr>
              <a:latin typeface="Nunito SemiBold"/>
              <a:ea typeface="Nunito SemiBold"/>
              <a:cs typeface="Nunito SemiBold"/>
              <a:sym typeface="Nunito SemiBold"/>
            </a:endParaRPr>
          </a:p>
        </p:txBody>
      </p:sp>
      <p:sp>
        <p:nvSpPr>
          <p:cNvPr id="371" name="Google Shape;371;p38"/>
          <p:cNvSpPr/>
          <p:nvPr/>
        </p:nvSpPr>
        <p:spPr>
          <a:xfrm>
            <a:off x="4246450" y="1702075"/>
            <a:ext cx="1550100" cy="3940500"/>
          </a:xfrm>
          <a:prstGeom prst="rightArrow">
            <a:avLst>
              <a:gd fmla="val 50000" name="adj1"/>
              <a:gd fmla="val 49319"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Updates</a:t>
            </a:r>
            <a:endParaRPr/>
          </a:p>
          <a:p>
            <a:pPr indent="0" lvl="0" marL="0" rtl="0" algn="l">
              <a:spcBef>
                <a:spcPts val="0"/>
              </a:spcBef>
              <a:spcAft>
                <a:spcPts val="0"/>
              </a:spcAft>
              <a:buNone/>
            </a:pPr>
            <a:r>
              <a:rPr lang="en-US"/>
              <a:t>mappings of which promotions apply to which users for a product </a:t>
            </a:r>
            <a:endParaRPr/>
          </a:p>
        </p:txBody>
      </p:sp>
      <p:sp>
        <p:nvSpPr>
          <p:cNvPr id="372" name="Google Shape;372;p38"/>
          <p:cNvSpPr/>
          <p:nvPr/>
        </p:nvSpPr>
        <p:spPr>
          <a:xfrm>
            <a:off x="1953350" y="3943725"/>
            <a:ext cx="2067300" cy="594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Run eligibility script 4</a:t>
            </a:r>
            <a:endParaRPr/>
          </a:p>
        </p:txBody>
      </p:sp>
      <p:sp>
        <p:nvSpPr>
          <p:cNvPr id="373" name="Google Shape;373;p38"/>
          <p:cNvSpPr txBox="1"/>
          <p:nvPr/>
        </p:nvSpPr>
        <p:spPr>
          <a:xfrm>
            <a:off x="912975" y="1046350"/>
            <a:ext cx="14226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Every 24 hrs</a:t>
            </a:r>
            <a:endParaRPr>
              <a:latin typeface="Nunito SemiBold"/>
              <a:ea typeface="Nunito SemiBold"/>
              <a:cs typeface="Nunito SemiBold"/>
              <a:sym typeface="Nunito SemiBold"/>
            </a:endParaRPr>
          </a:p>
        </p:txBody>
      </p:sp>
      <p:cxnSp>
        <p:nvCxnSpPr>
          <p:cNvPr id="374" name="Google Shape;374;p38"/>
          <p:cNvCxnSpPr/>
          <p:nvPr/>
        </p:nvCxnSpPr>
        <p:spPr>
          <a:xfrm flipH="1" rot="10800000">
            <a:off x="5488525" y="5186700"/>
            <a:ext cx="1221000" cy="912900"/>
          </a:xfrm>
          <a:prstGeom prst="straightConnector1">
            <a:avLst/>
          </a:prstGeom>
          <a:noFill/>
          <a:ln cap="flat" cmpd="sng" w="9525">
            <a:solidFill>
              <a:schemeClr val="dk2"/>
            </a:solidFill>
            <a:prstDash val="solid"/>
            <a:round/>
            <a:headEnd len="med" w="med" type="none"/>
            <a:tailEnd len="med" w="med" type="triangle"/>
          </a:ln>
        </p:spPr>
      </p:cxnSp>
      <p:sp>
        <p:nvSpPr>
          <p:cNvPr id="375" name="Google Shape;375;p38"/>
          <p:cNvSpPr/>
          <p:nvPr/>
        </p:nvSpPr>
        <p:spPr>
          <a:xfrm>
            <a:off x="4303275" y="5942850"/>
            <a:ext cx="2130000" cy="85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Exceptional (non rule based) mappings could be added on a case by case basis</a:t>
            </a:r>
            <a:endParaRPr/>
          </a:p>
        </p:txBody>
      </p:sp>
      <p:sp>
        <p:nvSpPr>
          <p:cNvPr id="376" name="Google Shape;376;p38"/>
          <p:cNvSpPr/>
          <p:nvPr/>
        </p:nvSpPr>
        <p:spPr>
          <a:xfrm>
            <a:off x="9182000" y="1549075"/>
            <a:ext cx="2862600" cy="42465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u="sng"/>
              <a:t>Promo table</a:t>
            </a:r>
            <a:endParaRPr u="sng"/>
          </a:p>
          <a:p>
            <a:pPr indent="0" lvl="0" marL="0" rtl="0" algn="l">
              <a:spcBef>
                <a:spcPts val="0"/>
              </a:spcBef>
              <a:spcAft>
                <a:spcPts val="0"/>
              </a:spcAft>
              <a:buNone/>
            </a:pPr>
            <a:r>
              <a:t/>
            </a:r>
            <a:endParaRPr/>
          </a:p>
          <a:p>
            <a:pPr indent="0" lvl="0" marL="0" rtl="0" algn="l">
              <a:spcBef>
                <a:spcPts val="0"/>
              </a:spcBef>
              <a:spcAft>
                <a:spcPts val="0"/>
              </a:spcAft>
              <a:buNone/>
            </a:pPr>
            <a:r>
              <a:rPr lang="en-US"/>
              <a:t>[Promo ID, Promo definitions]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[Xmas promo, Promo details]</a:t>
            </a:r>
            <a:endParaRPr/>
          </a:p>
        </p:txBody>
      </p:sp>
      <p:sp>
        <p:nvSpPr>
          <p:cNvPr id="377" name="Google Shape;377;p38"/>
          <p:cNvSpPr txBox="1"/>
          <p:nvPr/>
        </p:nvSpPr>
        <p:spPr>
          <a:xfrm>
            <a:off x="9216375" y="1016375"/>
            <a:ext cx="26742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Promo definition</a:t>
            </a:r>
            <a:endParaRPr>
              <a:latin typeface="Nunito SemiBold"/>
              <a:ea typeface="Nunito SemiBold"/>
              <a:cs typeface="Nunito SemiBold"/>
              <a:sym typeface="Nunito SemiBold"/>
            </a:endParaRPr>
          </a:p>
        </p:txBody>
      </p:sp>
      <p:sp>
        <p:nvSpPr>
          <p:cNvPr id="378" name="Google Shape;378;p38"/>
          <p:cNvSpPr txBox="1"/>
          <p:nvPr/>
        </p:nvSpPr>
        <p:spPr>
          <a:xfrm>
            <a:off x="6118650" y="1016375"/>
            <a:ext cx="2674200" cy="3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Eligibility definition</a:t>
            </a:r>
            <a:endParaRPr>
              <a:latin typeface="Nunito SemiBold"/>
              <a:ea typeface="Nunito SemiBold"/>
              <a:cs typeface="Nunito SemiBold"/>
              <a:sym typeface="Nunito SemiBold"/>
            </a:endParaRPr>
          </a:p>
        </p:txBody>
      </p:sp>
      <p:sp>
        <p:nvSpPr>
          <p:cNvPr id="379" name="Google Shape;379;p38"/>
          <p:cNvSpPr/>
          <p:nvPr/>
        </p:nvSpPr>
        <p:spPr>
          <a:xfrm>
            <a:off x="1953350" y="4804375"/>
            <a:ext cx="2067300" cy="594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Run eligibility script 5</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9"/>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Mechanism to serve KOKO credit based promotion</a:t>
            </a:r>
            <a:endParaRPr/>
          </a:p>
        </p:txBody>
      </p:sp>
      <p:sp>
        <p:nvSpPr>
          <p:cNvPr id="386" name="Google Shape;386;p3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solidFill>
                  <a:srgbClr val="FFFFFF"/>
                </a:solidFill>
                <a:latin typeface="Nunito"/>
                <a:ea typeface="Nunito"/>
                <a:cs typeface="Nunito"/>
                <a:sym typeface="Nunito"/>
              </a:rPr>
              <a:t>‹#›</a:t>
            </a:fld>
            <a:endParaRPr>
              <a:solidFill>
                <a:srgbClr val="FFFFFF"/>
              </a:solidFill>
              <a:latin typeface="Nunito"/>
              <a:ea typeface="Nunito"/>
              <a:cs typeface="Nunito"/>
              <a:sym typeface="Nunito"/>
            </a:endParaRPr>
          </a:p>
        </p:txBody>
      </p:sp>
      <p:sp>
        <p:nvSpPr>
          <p:cNvPr id="387" name="Google Shape;387;p39"/>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KOKOpoints and myKOKO would not be used to serve a credit based </a:t>
            </a:r>
            <a:r>
              <a:rPr lang="en-US"/>
              <a:t>promotion</a:t>
            </a:r>
            <a:r>
              <a:rPr lang="en-US"/>
              <a:t> since the marketed sale price would be the same.  Awareness of the promotion would be via:</a:t>
            </a:r>
            <a:endParaRPr/>
          </a:p>
          <a:p>
            <a:pPr indent="-406400" lvl="0" marL="457200" rtl="0" algn="l">
              <a:spcBef>
                <a:spcPts val="1000"/>
              </a:spcBef>
              <a:spcAft>
                <a:spcPts val="0"/>
              </a:spcAft>
              <a:buSzPts val="2800"/>
              <a:buChar char="-"/>
            </a:pPr>
            <a:r>
              <a:rPr lang="en-US"/>
              <a:t>Text</a:t>
            </a:r>
            <a:endParaRPr/>
          </a:p>
          <a:p>
            <a:pPr indent="-406400" lvl="0" marL="457200" rtl="0" algn="l">
              <a:spcBef>
                <a:spcPts val="0"/>
              </a:spcBef>
              <a:spcAft>
                <a:spcPts val="0"/>
              </a:spcAft>
              <a:buSzPts val="2800"/>
              <a:buChar char="-"/>
            </a:pPr>
            <a:r>
              <a:rPr lang="en-US"/>
              <a:t>Radio</a:t>
            </a:r>
            <a:endParaRPr/>
          </a:p>
          <a:p>
            <a:pPr indent="-406400" lvl="0" marL="457200" rtl="0" algn="l">
              <a:spcBef>
                <a:spcPts val="0"/>
              </a:spcBef>
              <a:spcAft>
                <a:spcPts val="0"/>
              </a:spcAft>
              <a:buSzPts val="2800"/>
              <a:buChar char="-"/>
            </a:pPr>
            <a:r>
              <a:rPr lang="en-US"/>
              <a:t>Social</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Mechanism to serve discounted product</a:t>
            </a:r>
            <a:endParaRPr/>
          </a:p>
        </p:txBody>
      </p:sp>
      <p:sp>
        <p:nvSpPr>
          <p:cNvPr id="394" name="Google Shape;394;p4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95" name="Google Shape;395;p40"/>
          <p:cNvSpPr/>
          <p:nvPr/>
        </p:nvSpPr>
        <p:spPr>
          <a:xfrm>
            <a:off x="8881825" y="4713475"/>
            <a:ext cx="3136800" cy="1488900"/>
          </a:xfrm>
          <a:prstGeom prst="rect">
            <a:avLst/>
          </a:prstGeom>
          <a:solidFill>
            <a:srgbClr val="65D9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KOKOpoint buy product screen</a:t>
            </a:r>
            <a:r>
              <a:rPr lang="en-US"/>
              <a:t> (existing)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Price = 5499 KSh</a:t>
            </a:r>
            <a:endParaRPr/>
          </a:p>
          <a:p>
            <a:pPr indent="0" lvl="0" marL="0" rtl="0" algn="l">
              <a:spcBef>
                <a:spcPts val="0"/>
              </a:spcBef>
              <a:spcAft>
                <a:spcPts val="0"/>
              </a:spcAft>
              <a:buNone/>
            </a:pPr>
            <a:r>
              <a:rPr lang="en-US"/>
              <a:t>Image = Weekend special image</a:t>
            </a:r>
            <a:endParaRPr/>
          </a:p>
          <a:p>
            <a:pPr indent="0" lvl="0" marL="0" rtl="0" algn="l">
              <a:spcBef>
                <a:spcPts val="0"/>
              </a:spcBef>
              <a:spcAft>
                <a:spcPts val="0"/>
              </a:spcAft>
              <a:buNone/>
            </a:pPr>
            <a:r>
              <a:t/>
            </a:r>
            <a:endParaRPr/>
          </a:p>
        </p:txBody>
      </p:sp>
      <p:sp>
        <p:nvSpPr>
          <p:cNvPr id="396" name="Google Shape;396;p40"/>
          <p:cNvSpPr/>
          <p:nvPr/>
        </p:nvSpPr>
        <p:spPr>
          <a:xfrm>
            <a:off x="577425" y="1208100"/>
            <a:ext cx="2862600" cy="21315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u="sng"/>
              <a:t>Odoo product details</a:t>
            </a:r>
            <a:endParaRPr u="sng"/>
          </a:p>
          <a:p>
            <a:pPr indent="0" lvl="0" marL="0" rtl="0" algn="l">
              <a:spcBef>
                <a:spcPts val="0"/>
              </a:spcBef>
              <a:spcAft>
                <a:spcPts val="0"/>
              </a:spcAft>
              <a:buNone/>
            </a:pPr>
            <a:r>
              <a:t/>
            </a:r>
            <a:endParaRPr/>
          </a:p>
          <a:p>
            <a:pPr indent="0" lvl="0" marL="0" rtl="0" algn="l">
              <a:spcBef>
                <a:spcPts val="0"/>
              </a:spcBef>
              <a:spcAft>
                <a:spcPts val="0"/>
              </a:spcAft>
              <a:buNone/>
            </a:pPr>
            <a:r>
              <a:rPr lang="en-US"/>
              <a:t>[Product details, Price,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[Cooker Kit, 6999]</a:t>
            </a:r>
            <a:endParaRPr/>
          </a:p>
        </p:txBody>
      </p:sp>
      <p:sp>
        <p:nvSpPr>
          <p:cNvPr id="397" name="Google Shape;397;p40"/>
          <p:cNvSpPr txBox="1"/>
          <p:nvPr/>
        </p:nvSpPr>
        <p:spPr>
          <a:xfrm>
            <a:off x="6559825" y="4427263"/>
            <a:ext cx="1647900" cy="5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Product API</a:t>
            </a:r>
            <a:endParaRPr>
              <a:latin typeface="Nunito SemiBold"/>
              <a:ea typeface="Nunito SemiBold"/>
              <a:cs typeface="Nunito SemiBold"/>
              <a:sym typeface="Nunito SemiBold"/>
            </a:endParaRPr>
          </a:p>
        </p:txBody>
      </p:sp>
      <p:sp>
        <p:nvSpPr>
          <p:cNvPr id="398" name="Google Shape;398;p40"/>
          <p:cNvSpPr/>
          <p:nvPr/>
        </p:nvSpPr>
        <p:spPr>
          <a:xfrm>
            <a:off x="3217825" y="1622525"/>
            <a:ext cx="3342000" cy="21315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u="sng"/>
              <a:t>Promo Mapping table (KOKO Core)</a:t>
            </a:r>
            <a:endParaRPr u="sng"/>
          </a:p>
          <a:p>
            <a:pPr indent="0" lvl="0" marL="0" rtl="0" algn="l">
              <a:spcBef>
                <a:spcPts val="0"/>
              </a:spcBef>
              <a:spcAft>
                <a:spcPts val="0"/>
              </a:spcAft>
              <a:buNone/>
            </a:pPr>
            <a:r>
              <a:t/>
            </a:r>
            <a:endParaRPr/>
          </a:p>
          <a:p>
            <a:pPr indent="0" lvl="0" marL="0" rtl="0" algn="l">
              <a:spcBef>
                <a:spcPts val="0"/>
              </a:spcBef>
              <a:spcAft>
                <a:spcPts val="0"/>
              </a:spcAft>
              <a:buNone/>
            </a:pPr>
            <a:r>
              <a:rPr lang="en-US"/>
              <a:t>[Cust ID, Prod ID, Promo ID]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[Gladys, Cooker Kit, Xmas promo]</a:t>
            </a:r>
            <a:endParaRPr/>
          </a:p>
          <a:p>
            <a:pPr indent="0" lvl="0" marL="0" rtl="0" algn="l">
              <a:spcBef>
                <a:spcPts val="0"/>
              </a:spcBef>
              <a:spcAft>
                <a:spcPts val="0"/>
              </a:spcAft>
              <a:buNone/>
            </a:pPr>
            <a:r>
              <a:rPr lang="en-US">
                <a:solidFill>
                  <a:schemeClr val="dk1"/>
                </a:solidFill>
              </a:rPr>
              <a:t>[Gladys, Cooker Kit, High user deal]</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[Gladys, Cooker Kit, weekend special]</a:t>
            </a:r>
            <a:endParaRPr>
              <a:solidFill>
                <a:schemeClr val="dk1"/>
              </a:solidFill>
            </a:endParaRPr>
          </a:p>
        </p:txBody>
      </p:sp>
      <p:cxnSp>
        <p:nvCxnSpPr>
          <p:cNvPr id="399" name="Google Shape;399;p40"/>
          <p:cNvCxnSpPr/>
          <p:nvPr/>
        </p:nvCxnSpPr>
        <p:spPr>
          <a:xfrm>
            <a:off x="1973525" y="3528300"/>
            <a:ext cx="6729600" cy="1687500"/>
          </a:xfrm>
          <a:prstGeom prst="straightConnector1">
            <a:avLst/>
          </a:prstGeom>
          <a:noFill/>
          <a:ln cap="flat" cmpd="sng" w="9525">
            <a:solidFill>
              <a:schemeClr val="dk2"/>
            </a:solidFill>
            <a:prstDash val="solid"/>
            <a:round/>
            <a:headEnd len="med" w="med" type="none"/>
            <a:tailEnd len="med" w="med" type="triangle"/>
          </a:ln>
        </p:spPr>
      </p:cxnSp>
      <p:sp>
        <p:nvSpPr>
          <p:cNvPr id="400" name="Google Shape;400;p40"/>
          <p:cNvSpPr/>
          <p:nvPr/>
        </p:nvSpPr>
        <p:spPr>
          <a:xfrm>
            <a:off x="6322500" y="2247025"/>
            <a:ext cx="3342000" cy="18465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u="sng"/>
              <a:t>Promo table (KOKO Core)</a:t>
            </a:r>
            <a:endParaRPr u="sng"/>
          </a:p>
          <a:p>
            <a:pPr indent="0" lvl="0" marL="0" rtl="0" algn="l">
              <a:spcBef>
                <a:spcPts val="0"/>
              </a:spcBef>
              <a:spcAft>
                <a:spcPts val="0"/>
              </a:spcAft>
              <a:buNone/>
            </a:pPr>
            <a:r>
              <a:t/>
            </a:r>
            <a:endParaRPr/>
          </a:p>
          <a:p>
            <a:pPr indent="0" lvl="0" marL="0" rtl="0" algn="l">
              <a:spcBef>
                <a:spcPts val="0"/>
              </a:spcBef>
              <a:spcAft>
                <a:spcPts val="0"/>
              </a:spcAft>
              <a:buNone/>
            </a:pPr>
            <a:r>
              <a:rPr lang="en-US"/>
              <a:t>[Promo ID, Discount,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e.g.</a:t>
            </a:r>
            <a:endParaRPr/>
          </a:p>
          <a:p>
            <a:pPr indent="0" lvl="0" marL="0" rtl="0" algn="l">
              <a:spcBef>
                <a:spcPts val="0"/>
              </a:spcBef>
              <a:spcAft>
                <a:spcPts val="0"/>
              </a:spcAft>
              <a:buNone/>
            </a:pPr>
            <a:r>
              <a:rPr lang="en-US"/>
              <a:t>[Xmas promo, 1000]</a:t>
            </a:r>
            <a:endParaRPr/>
          </a:p>
          <a:p>
            <a:pPr indent="0" lvl="0" marL="0" rtl="0" algn="l">
              <a:spcBef>
                <a:spcPts val="0"/>
              </a:spcBef>
              <a:spcAft>
                <a:spcPts val="0"/>
              </a:spcAft>
              <a:buNone/>
            </a:pPr>
            <a:r>
              <a:rPr lang="en-US">
                <a:solidFill>
                  <a:schemeClr val="dk1"/>
                </a:solidFill>
              </a:rPr>
              <a:t>[High user deal, 500]</a:t>
            </a:r>
            <a:endParaRPr>
              <a:solidFill>
                <a:schemeClr val="dk1"/>
              </a:solidFill>
            </a:endParaRPr>
          </a:p>
          <a:p>
            <a:pPr indent="0" lvl="0" marL="0" rtl="0" algn="l">
              <a:spcBef>
                <a:spcPts val="0"/>
              </a:spcBef>
              <a:spcAft>
                <a:spcPts val="0"/>
              </a:spcAft>
              <a:buNone/>
            </a:pPr>
            <a:r>
              <a:rPr lang="en-US">
                <a:solidFill>
                  <a:schemeClr val="dk1"/>
                </a:solidFill>
              </a:rPr>
              <a:t>[Weekend special, 1500]</a:t>
            </a:r>
            <a:endParaRPr>
              <a:solidFill>
                <a:schemeClr val="dk1"/>
              </a:solidFill>
            </a:endParaRPr>
          </a:p>
        </p:txBody>
      </p:sp>
      <p:sp>
        <p:nvSpPr>
          <p:cNvPr id="401" name="Google Shape;401;p40"/>
          <p:cNvSpPr txBox="1"/>
          <p:nvPr/>
        </p:nvSpPr>
        <p:spPr>
          <a:xfrm>
            <a:off x="2091925" y="4505200"/>
            <a:ext cx="4467900" cy="12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Regular price of 6999 is discounted by </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1. finding that three promotions apply to Gladys.</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2. choosing the most valuable.</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3. modifying product API to incorporate promo (price/image)</a:t>
            </a:r>
            <a:endParaRPr>
              <a:latin typeface="Nunito SemiBold"/>
              <a:ea typeface="Nunito SemiBold"/>
              <a:cs typeface="Nunito SemiBold"/>
              <a:sym typeface="Nunito SemiBold"/>
            </a:endParaRPr>
          </a:p>
          <a:p>
            <a:pPr indent="0" lvl="0" marL="0" rtl="0" algn="l">
              <a:spcBef>
                <a:spcPts val="0"/>
              </a:spcBef>
              <a:spcAft>
                <a:spcPts val="0"/>
              </a:spcAft>
              <a:buNone/>
            </a:pPr>
            <a:r>
              <a:t/>
            </a:r>
            <a:endParaRPr>
              <a:latin typeface="Nunito SemiBold"/>
              <a:ea typeface="Nunito SemiBold"/>
              <a:cs typeface="Nunito SemiBold"/>
              <a:sym typeface="Nunito SemiBold"/>
            </a:endParaRPr>
          </a:p>
        </p:txBody>
      </p:sp>
      <p:sp>
        <p:nvSpPr>
          <p:cNvPr id="402" name="Google Shape;402;p40"/>
          <p:cNvSpPr txBox="1"/>
          <p:nvPr/>
        </p:nvSpPr>
        <p:spPr>
          <a:xfrm>
            <a:off x="9324600" y="399225"/>
            <a:ext cx="2309700" cy="1397100"/>
          </a:xfrm>
          <a:prstGeom prst="rect">
            <a:avLst/>
          </a:prstGeom>
          <a:solidFill>
            <a:srgbClr val="FFF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NOT DOING</a:t>
            </a:r>
            <a:endParaRPr>
              <a:latin typeface="Nunito SemiBold"/>
              <a:ea typeface="Nunito SemiBold"/>
              <a:cs typeface="Nunito SemiBold"/>
              <a:sym typeface="Nunito SemiBo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Mechanism to avail a discounted product</a:t>
            </a:r>
            <a:endParaRPr/>
          </a:p>
        </p:txBody>
      </p:sp>
      <p:sp>
        <p:nvSpPr>
          <p:cNvPr id="409" name="Google Shape;409;p4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410" name="Google Shape;410;p41"/>
          <p:cNvSpPr/>
          <p:nvPr/>
        </p:nvSpPr>
        <p:spPr>
          <a:xfrm>
            <a:off x="395675" y="4505200"/>
            <a:ext cx="3136800" cy="1488900"/>
          </a:xfrm>
          <a:prstGeom prst="rect">
            <a:avLst/>
          </a:prstGeom>
          <a:solidFill>
            <a:srgbClr val="65D9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KOKOpoint buy product screen</a:t>
            </a:r>
            <a:r>
              <a:rPr lang="en-US"/>
              <a:t> (existing)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Price = 5499 KSh</a:t>
            </a:r>
            <a:endParaRPr/>
          </a:p>
          <a:p>
            <a:pPr indent="0" lvl="0" marL="0" rtl="0" algn="l">
              <a:spcBef>
                <a:spcPts val="0"/>
              </a:spcBef>
              <a:spcAft>
                <a:spcPts val="0"/>
              </a:spcAft>
              <a:buNone/>
            </a:pPr>
            <a:r>
              <a:rPr lang="en-US"/>
              <a:t>Image = Weekend special image</a:t>
            </a:r>
            <a:endParaRPr/>
          </a:p>
          <a:p>
            <a:pPr indent="0" lvl="0" marL="0" rtl="0" algn="l">
              <a:spcBef>
                <a:spcPts val="0"/>
              </a:spcBef>
              <a:spcAft>
                <a:spcPts val="0"/>
              </a:spcAft>
              <a:buNone/>
            </a:pPr>
            <a:r>
              <a:t/>
            </a:r>
            <a:endParaRPr/>
          </a:p>
        </p:txBody>
      </p:sp>
      <p:sp>
        <p:nvSpPr>
          <p:cNvPr id="411" name="Google Shape;411;p41"/>
          <p:cNvSpPr/>
          <p:nvPr/>
        </p:nvSpPr>
        <p:spPr>
          <a:xfrm>
            <a:off x="7080200" y="1178500"/>
            <a:ext cx="4149300" cy="21315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u="sng"/>
              <a:t>Pre-order / order</a:t>
            </a:r>
            <a:endParaRPr u="sng"/>
          </a:p>
          <a:p>
            <a:pPr indent="0" lvl="0" marL="0" rtl="0" algn="l">
              <a:spcBef>
                <a:spcPts val="0"/>
              </a:spcBef>
              <a:spcAft>
                <a:spcPts val="0"/>
              </a:spcAft>
              <a:buNone/>
            </a:pPr>
            <a:r>
              <a:t/>
            </a:r>
            <a:endParaRPr/>
          </a:p>
          <a:p>
            <a:pPr indent="0" lvl="0" marL="0" rtl="0" algn="l">
              <a:spcBef>
                <a:spcPts val="0"/>
              </a:spcBef>
              <a:spcAft>
                <a:spcPts val="0"/>
              </a:spcAft>
              <a:buNone/>
            </a:pPr>
            <a:r>
              <a:rPr lang="en-US"/>
              <a:t>Include: </a:t>
            </a:r>
            <a:endParaRPr/>
          </a:p>
          <a:p>
            <a:pPr indent="0" lvl="0" marL="0" rtl="0" algn="l">
              <a:spcBef>
                <a:spcPts val="0"/>
              </a:spcBef>
              <a:spcAft>
                <a:spcPts val="0"/>
              </a:spcAft>
              <a:buNone/>
            </a:pPr>
            <a:r>
              <a:rPr lang="en-US"/>
              <a:t>[Promo ID / Discounted price / Discount Amount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[Weekend Special, 5499, 1500]</a:t>
            </a:r>
            <a:endParaRPr/>
          </a:p>
        </p:txBody>
      </p:sp>
      <p:sp>
        <p:nvSpPr>
          <p:cNvPr id="412" name="Google Shape;412;p41"/>
          <p:cNvSpPr txBox="1"/>
          <p:nvPr/>
        </p:nvSpPr>
        <p:spPr>
          <a:xfrm>
            <a:off x="4060675" y="3942688"/>
            <a:ext cx="1647900" cy="5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Product API</a:t>
            </a:r>
            <a:endParaRPr>
              <a:latin typeface="Nunito SemiBold"/>
              <a:ea typeface="Nunito SemiBold"/>
              <a:cs typeface="Nunito SemiBold"/>
              <a:sym typeface="Nunito SemiBold"/>
            </a:endParaRPr>
          </a:p>
        </p:txBody>
      </p:sp>
      <p:cxnSp>
        <p:nvCxnSpPr>
          <p:cNvPr id="413" name="Google Shape;413;p41"/>
          <p:cNvCxnSpPr/>
          <p:nvPr/>
        </p:nvCxnSpPr>
        <p:spPr>
          <a:xfrm flipH="1" rot="10800000">
            <a:off x="3157650" y="2792650"/>
            <a:ext cx="3729900" cy="1795800"/>
          </a:xfrm>
          <a:prstGeom prst="straightConnector1">
            <a:avLst/>
          </a:prstGeom>
          <a:noFill/>
          <a:ln cap="flat" cmpd="sng" w="9525">
            <a:solidFill>
              <a:schemeClr val="dk2"/>
            </a:solidFill>
            <a:prstDash val="solid"/>
            <a:round/>
            <a:headEnd len="med" w="med" type="none"/>
            <a:tailEnd len="med" w="med" type="triangle"/>
          </a:ln>
        </p:spPr>
      </p:cxnSp>
      <p:sp>
        <p:nvSpPr>
          <p:cNvPr id="414" name="Google Shape;414;p41"/>
          <p:cNvSpPr txBox="1"/>
          <p:nvPr/>
        </p:nvSpPr>
        <p:spPr>
          <a:xfrm>
            <a:off x="562425" y="1554800"/>
            <a:ext cx="4467900" cy="20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When product is purchased</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1. Promotion parameters copied into (pre)Order</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2. When discounted price reached, discounted amount is credited from KC promotions account to reach full product price (Odoo price)</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3. Rest of process continues as normal</a:t>
            </a:r>
            <a:endParaRPr>
              <a:latin typeface="Nunito SemiBold"/>
              <a:ea typeface="Nunito SemiBold"/>
              <a:cs typeface="Nunito SemiBold"/>
              <a:sym typeface="Nunito SemiBold"/>
            </a:endParaRPr>
          </a:p>
          <a:p>
            <a:pPr indent="0" lvl="0" marL="0" rtl="0" algn="l">
              <a:spcBef>
                <a:spcPts val="0"/>
              </a:spcBef>
              <a:spcAft>
                <a:spcPts val="0"/>
              </a:spcAft>
              <a:buNone/>
            </a:pPr>
            <a:r>
              <a:t/>
            </a:r>
            <a:endParaRPr>
              <a:latin typeface="Nunito SemiBold"/>
              <a:ea typeface="Nunito SemiBold"/>
              <a:cs typeface="Nunito SemiBold"/>
              <a:sym typeface="Nunito SemiBold"/>
            </a:endParaRPr>
          </a:p>
          <a:p>
            <a:pPr indent="0" lvl="0" marL="0" rtl="0" algn="l">
              <a:spcBef>
                <a:spcPts val="0"/>
              </a:spcBef>
              <a:spcAft>
                <a:spcPts val="0"/>
              </a:spcAft>
              <a:buNone/>
            </a:pPr>
            <a:r>
              <a:rPr lang="en-US">
                <a:highlight>
                  <a:srgbClr val="FFFF00"/>
                </a:highlight>
                <a:latin typeface="Nunito SemiBold"/>
                <a:ea typeface="Nunito SemiBold"/>
                <a:cs typeface="Nunito SemiBold"/>
                <a:sym typeface="Nunito SemiBold"/>
              </a:rPr>
              <a:t>Use case for Odoo journal entry should be same as when we do an Admin transfer?</a:t>
            </a:r>
            <a:endParaRPr>
              <a:highlight>
                <a:srgbClr val="FFFF00"/>
              </a:highlight>
              <a:latin typeface="Nunito SemiBold"/>
              <a:ea typeface="Nunito SemiBold"/>
              <a:cs typeface="Nunito SemiBold"/>
              <a:sym typeface="Nunito SemiBold"/>
            </a:endParaRPr>
          </a:p>
          <a:p>
            <a:pPr indent="0" lvl="0" marL="0" rtl="0" algn="l">
              <a:spcBef>
                <a:spcPts val="0"/>
              </a:spcBef>
              <a:spcAft>
                <a:spcPts val="0"/>
              </a:spcAft>
              <a:buNone/>
            </a:pPr>
            <a:r>
              <a:t/>
            </a:r>
            <a:endParaRPr>
              <a:latin typeface="Nunito SemiBold"/>
              <a:ea typeface="Nunito SemiBold"/>
              <a:cs typeface="Nunito SemiBold"/>
              <a:sym typeface="Nunito SemiBold"/>
            </a:endParaRPr>
          </a:p>
        </p:txBody>
      </p:sp>
      <p:sp>
        <p:nvSpPr>
          <p:cNvPr id="415" name="Google Shape;415;p41"/>
          <p:cNvSpPr txBox="1"/>
          <p:nvPr/>
        </p:nvSpPr>
        <p:spPr>
          <a:xfrm>
            <a:off x="9324600" y="399225"/>
            <a:ext cx="2309700" cy="1397100"/>
          </a:xfrm>
          <a:prstGeom prst="rect">
            <a:avLst/>
          </a:prstGeom>
          <a:solidFill>
            <a:srgbClr val="FFF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NOT DOING</a:t>
            </a:r>
            <a:endParaRPr>
              <a:latin typeface="Nunito SemiBold"/>
              <a:ea typeface="Nunito SemiBold"/>
              <a:cs typeface="Nunito SemiBold"/>
              <a:sym typeface="Nunito SemiBo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Other considerations</a:t>
            </a:r>
            <a:r>
              <a:rPr lang="en-US"/>
              <a:t> (MdC scratchpad)</a:t>
            </a:r>
            <a:endParaRPr/>
          </a:p>
        </p:txBody>
      </p:sp>
      <p:sp>
        <p:nvSpPr>
          <p:cNvPr id="422" name="Google Shape;422;p42"/>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400"/>
              <a:t>Additional needs:</a:t>
            </a:r>
            <a:endParaRPr sz="1400"/>
          </a:p>
          <a:p>
            <a:pPr indent="-317500" lvl="0" marL="457200" rtl="0" algn="l">
              <a:spcBef>
                <a:spcPts val="1000"/>
              </a:spcBef>
              <a:spcAft>
                <a:spcPts val="0"/>
              </a:spcAft>
              <a:buSzPts val="1400"/>
              <a:buChar char="-"/>
            </a:pPr>
            <a:r>
              <a:rPr lang="en-US" sz="1400"/>
              <a:t>We would need to be able to test promotion rule code/script to check customers it would apply to</a:t>
            </a:r>
            <a:endParaRPr sz="1400"/>
          </a:p>
          <a:p>
            <a:pPr indent="-317500" lvl="0" marL="457200" rtl="0" algn="l">
              <a:spcBef>
                <a:spcPts val="0"/>
              </a:spcBef>
              <a:spcAft>
                <a:spcPts val="0"/>
              </a:spcAft>
              <a:buSzPts val="1400"/>
              <a:buChar char="-"/>
            </a:pPr>
            <a:r>
              <a:rPr lang="en-US" sz="1400"/>
              <a:t>Record summary of how many customers qualify for each promotion after the rule engine has run, each time it is run?</a:t>
            </a:r>
            <a:endParaRPr sz="1400"/>
          </a:p>
          <a:p>
            <a:pPr indent="-317500" lvl="0" marL="457200" rtl="0" algn="l">
              <a:spcBef>
                <a:spcPts val="0"/>
              </a:spcBef>
              <a:spcAft>
                <a:spcPts val="0"/>
              </a:spcAft>
              <a:buSzPts val="1400"/>
              <a:buChar char="-"/>
            </a:pPr>
            <a:r>
              <a:rPr lang="en-US" sz="1400"/>
              <a:t>Store the promotion that applied in the pre-order/order for onward tracking and accounting</a:t>
            </a:r>
            <a:endParaRPr sz="1400"/>
          </a:p>
          <a:p>
            <a:pPr indent="-317500" lvl="0" marL="457200" rtl="0" algn="l">
              <a:spcBef>
                <a:spcPts val="0"/>
              </a:spcBef>
              <a:spcAft>
                <a:spcPts val="0"/>
              </a:spcAft>
              <a:buSzPts val="1400"/>
              <a:buChar char="-"/>
            </a:pPr>
            <a:r>
              <a:rPr lang="en-US" sz="1400"/>
              <a:t>Do we need to rerun promotion rules engine for specific customers after they top up ? (may activate a promotion that we want to be available immediately)</a:t>
            </a:r>
            <a:endParaRPr sz="1400"/>
          </a:p>
          <a:p>
            <a:pPr indent="-317500" lvl="0" marL="457200" rtl="0" algn="l">
              <a:spcBef>
                <a:spcPts val="0"/>
              </a:spcBef>
              <a:spcAft>
                <a:spcPts val="0"/>
              </a:spcAft>
              <a:buSzPts val="1400"/>
              <a:buChar char="-"/>
            </a:pPr>
            <a:r>
              <a:rPr lang="en-US" sz="1400"/>
              <a:t>Do we need to be able to see the promotions that apply to any customer in the customer details page?</a:t>
            </a:r>
            <a:endParaRPr sz="1400"/>
          </a:p>
          <a:p>
            <a:pPr indent="-317500" lvl="0" marL="457200" rtl="0" algn="l">
              <a:spcBef>
                <a:spcPts val="0"/>
              </a:spcBef>
              <a:spcAft>
                <a:spcPts val="0"/>
              </a:spcAft>
              <a:buSzPts val="1400"/>
              <a:buChar char="-"/>
            </a:pPr>
            <a:r>
              <a:rPr lang="en-US" sz="1400"/>
              <a:t>… ??</a:t>
            </a:r>
            <a:endParaRPr sz="1400"/>
          </a:p>
        </p:txBody>
      </p:sp>
      <p:sp>
        <p:nvSpPr>
          <p:cNvPr id="423" name="Google Shape;423;p4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p4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429" name="Google Shape;429;p43"/>
          <p:cNvSpPr txBox="1"/>
          <p:nvPr>
            <p:ph idx="1" type="subTitle"/>
          </p:nvPr>
        </p:nvSpPr>
        <p:spPr>
          <a:xfrm>
            <a:off x="6856431" y="3301455"/>
            <a:ext cx="4891200" cy="476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21"/>
          <p:cNvPicPr preferRelativeResize="0"/>
          <p:nvPr/>
        </p:nvPicPr>
        <p:blipFill rotWithShape="1">
          <a:blip r:embed="rId4">
            <a:alphaModFix/>
          </a:blip>
          <a:srcRect b="0" l="0" r="0" t="0"/>
          <a:stretch/>
        </p:blipFill>
        <p:spPr>
          <a:xfrm>
            <a:off x="1588" y="1588"/>
            <a:ext cx="1588" cy="1588"/>
          </a:xfrm>
          <a:prstGeom prst="rect">
            <a:avLst/>
          </a:prstGeom>
          <a:noFill/>
          <a:ln>
            <a:noFill/>
          </a:ln>
        </p:spPr>
      </p:pic>
      <p:sp>
        <p:nvSpPr>
          <p:cNvPr id="180" name="Google Shape;180;p21"/>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Feature Vision</a:t>
            </a:r>
            <a:endParaRPr/>
          </a:p>
        </p:txBody>
      </p:sp>
      <p:sp>
        <p:nvSpPr>
          <p:cNvPr id="181" name="Google Shape;181;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182" name="Google Shape;182;p21"/>
          <p:cNvGraphicFramePr/>
          <p:nvPr/>
        </p:nvGraphicFramePr>
        <p:xfrm>
          <a:off x="241275" y="1092200"/>
          <a:ext cx="3000000" cy="3000000"/>
        </p:xfrm>
        <a:graphic>
          <a:graphicData uri="http://schemas.openxmlformats.org/drawingml/2006/table">
            <a:tbl>
              <a:tblPr>
                <a:noFill/>
                <a:tableStyleId>{B5137DE9-9052-4A22-B69F-04141F7516DB}</a:tableStyleId>
              </a:tblPr>
              <a:tblGrid>
                <a:gridCol w="2932425"/>
                <a:gridCol w="2932425"/>
                <a:gridCol w="2932425"/>
                <a:gridCol w="2932425"/>
              </a:tblGrid>
              <a:tr h="875575">
                <a:tc gridSpan="2">
                  <a:txBody>
                    <a:bodyPr/>
                    <a:lstStyle/>
                    <a:p>
                      <a:pPr indent="0" lvl="0" marL="0" rtl="0" algn="l">
                        <a:spcBef>
                          <a:spcPts val="0"/>
                        </a:spcBef>
                        <a:spcAft>
                          <a:spcPts val="0"/>
                        </a:spcAft>
                        <a:buNone/>
                      </a:pPr>
                      <a:r>
                        <a:rPr b="1" lang="en-US">
                          <a:latin typeface="Nunito"/>
                          <a:ea typeface="Nunito"/>
                          <a:cs typeface="Nunito"/>
                          <a:sym typeface="Nunito"/>
                        </a:rPr>
                        <a:t>Vision</a:t>
                      </a:r>
                      <a:endParaRPr b="1">
                        <a:latin typeface="Nunito"/>
                        <a:ea typeface="Nunito"/>
                        <a:cs typeface="Nunito"/>
                        <a:sym typeface="Nunito"/>
                      </a:endParaRPr>
                    </a:p>
                    <a:p>
                      <a:pPr indent="0" lvl="0" marL="0" rtl="0" algn="l">
                        <a:spcBef>
                          <a:spcPts val="0"/>
                        </a:spcBef>
                        <a:spcAft>
                          <a:spcPts val="0"/>
                        </a:spcAft>
                        <a:buNone/>
                      </a:pPr>
                      <a:r>
                        <a:t/>
                      </a:r>
                      <a:endParaRPr b="1">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Increase the perceived value for money to drive KOKO Cooker sales</a:t>
                      </a:r>
                      <a:endParaRPr>
                        <a:latin typeface="Nunito"/>
                        <a:ea typeface="Nunito"/>
                        <a:cs typeface="Nunito"/>
                        <a:sym typeface="Nunito"/>
                      </a:endParaRPr>
                    </a:p>
                  </a:txBody>
                  <a:tcPr marT="91425" marB="91425" marR="91425" marL="91425"/>
                </a:tc>
                <a:tc hMerge="1"/>
                <a:tc gridSpan="2">
                  <a:txBody>
                    <a:bodyPr/>
                    <a:lstStyle/>
                    <a:p>
                      <a:pPr indent="0" lvl="0" marL="0" rtl="0" algn="l">
                        <a:spcBef>
                          <a:spcPts val="0"/>
                        </a:spcBef>
                        <a:spcAft>
                          <a:spcPts val="0"/>
                        </a:spcAft>
                        <a:buNone/>
                      </a:pPr>
                      <a:r>
                        <a:rPr b="1" lang="en-US">
                          <a:latin typeface="Nunito"/>
                          <a:ea typeface="Nunito"/>
                          <a:cs typeface="Nunito"/>
                          <a:sym typeface="Nunito"/>
                        </a:rPr>
                        <a:t>KPIs</a:t>
                      </a:r>
                      <a:endParaRPr b="1">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Promotion uptake (% of the potential customer segment)</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ALPU from promotions (or promotion customers)</a:t>
                      </a:r>
                      <a:endParaRPr>
                        <a:latin typeface="Nunito"/>
                        <a:ea typeface="Nunito"/>
                        <a:cs typeface="Nunito"/>
                        <a:sym typeface="Nunito"/>
                      </a:endParaRPr>
                    </a:p>
                  </a:txBody>
                  <a:tcPr marT="91425" marB="91425" marR="91425" marL="91425"/>
                </a:tc>
                <a:tc hMerge="1"/>
              </a:tr>
              <a:tr h="3984425">
                <a:tc>
                  <a:txBody>
                    <a:bodyPr/>
                    <a:lstStyle/>
                    <a:p>
                      <a:pPr indent="0" lvl="0" marL="0" rtl="0" algn="l">
                        <a:spcBef>
                          <a:spcPts val="0"/>
                        </a:spcBef>
                        <a:spcAft>
                          <a:spcPts val="0"/>
                        </a:spcAft>
                        <a:buNone/>
                      </a:pPr>
                      <a:r>
                        <a:rPr b="1" lang="en-US">
                          <a:latin typeface="Nunito"/>
                          <a:ea typeface="Nunito"/>
                          <a:cs typeface="Nunito"/>
                          <a:sym typeface="Nunito"/>
                        </a:rPr>
                        <a:t>Who is this for?</a:t>
                      </a:r>
                      <a:endParaRPr b="1">
                        <a:latin typeface="Nunito"/>
                        <a:ea typeface="Nunito"/>
                        <a:cs typeface="Nunito"/>
                        <a:sym typeface="Nunito"/>
                      </a:endParaRPr>
                    </a:p>
                    <a:p>
                      <a:pPr indent="0" lvl="0" marL="0" rtl="0" algn="l">
                        <a:spcBef>
                          <a:spcPts val="0"/>
                        </a:spcBef>
                        <a:spcAft>
                          <a:spcPts val="0"/>
                        </a:spcAft>
                        <a:buNone/>
                      </a:pPr>
                      <a:r>
                        <a:t/>
                      </a:r>
                      <a:endParaRPr b="1">
                        <a:latin typeface="Nunito"/>
                        <a:ea typeface="Nunito"/>
                        <a:cs typeface="Nunito"/>
                        <a:sym typeface="Nunito"/>
                      </a:endParaRPr>
                    </a:p>
                    <a:p>
                      <a:pPr indent="0" lvl="0" marL="0" rtl="0" algn="l">
                        <a:spcBef>
                          <a:spcPts val="0"/>
                        </a:spcBef>
                        <a:spcAft>
                          <a:spcPts val="0"/>
                        </a:spcAft>
                        <a:buNone/>
                      </a:pPr>
                      <a:r>
                        <a:rPr b="1" lang="en-US">
                          <a:latin typeface="Nunito"/>
                          <a:ea typeface="Nunito"/>
                          <a:cs typeface="Nunito"/>
                          <a:sym typeface="Nunito"/>
                        </a:rPr>
                        <a:t>Customers! </a:t>
                      </a:r>
                      <a:endParaRPr b="1">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Anthony (Sales) identifies a group of customers who are keen to buy but need incentivisation </a:t>
                      </a:r>
                      <a:endParaRPr>
                        <a:latin typeface="Nunito"/>
                        <a:ea typeface="Nunito"/>
                        <a:cs typeface="Nunito"/>
                        <a:sym typeface="Nunito"/>
                      </a:endParaRPr>
                    </a:p>
                    <a:p>
                      <a:pPr indent="0" lvl="0" marL="45720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Allie (CX), responsible for updating accounts with discounts, sending comms and managing complaints for updating customer accounts</a:t>
                      </a:r>
                      <a:endParaRPr>
                        <a:latin typeface="Nunito"/>
                        <a:ea typeface="Nunito"/>
                        <a:cs typeface="Nunito"/>
                        <a:sym typeface="Nunito"/>
                      </a:endParaRPr>
                    </a:p>
                    <a:p>
                      <a:pPr indent="0" lvl="0" marL="45720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Ari / Paul / Shahzad who are looking at how to drive sales in Nairobi and what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Rono (MKTG) running competitions with prizes</a:t>
                      </a:r>
                      <a:endParaRPr>
                        <a:latin typeface="Nunito"/>
                        <a:ea typeface="Nunito"/>
                        <a:cs typeface="Nunito"/>
                        <a:sym typeface="Nunito"/>
                      </a:endParaRPr>
                    </a:p>
                  </a:txBody>
                  <a:tcPr marT="91425" marB="91425" marR="91425" marL="91425"/>
                </a:tc>
                <a:tc gridSpan="2">
                  <a:txBody>
                    <a:bodyPr/>
                    <a:lstStyle/>
                    <a:p>
                      <a:pPr indent="0" lvl="0" marL="0" rtl="0" algn="l">
                        <a:spcBef>
                          <a:spcPts val="0"/>
                        </a:spcBef>
                        <a:spcAft>
                          <a:spcPts val="0"/>
                        </a:spcAft>
                        <a:buNone/>
                      </a:pPr>
                      <a:r>
                        <a:rPr b="1" lang="en-US">
                          <a:latin typeface="Nunito"/>
                          <a:ea typeface="Nunito"/>
                          <a:cs typeface="Nunito"/>
                          <a:sym typeface="Nunito"/>
                        </a:rPr>
                        <a:t>The Big Picture</a:t>
                      </a:r>
                      <a:r>
                        <a:rPr b="1" lang="en-US">
                          <a:latin typeface="Nunito"/>
                          <a:ea typeface="Nunito"/>
                          <a:cs typeface="Nunito"/>
                          <a:sym typeface="Nunito"/>
                        </a:rPr>
                        <a:t> </a:t>
                      </a:r>
                      <a:endParaRPr b="1">
                        <a:latin typeface="Nunito"/>
                        <a:ea typeface="Nunito"/>
                        <a:cs typeface="Nunito"/>
                        <a:sym typeface="Nunito"/>
                      </a:endParaRPr>
                    </a:p>
                    <a:p>
                      <a:pPr indent="0" lvl="0" marL="0" rtl="0" algn="l">
                        <a:spcBef>
                          <a:spcPts val="0"/>
                        </a:spcBef>
                        <a:spcAft>
                          <a:spcPts val="0"/>
                        </a:spcAft>
                        <a:buNone/>
                      </a:pPr>
                      <a:r>
                        <a:t/>
                      </a:r>
                      <a:endParaRPr b="1">
                        <a:latin typeface="Nunito"/>
                        <a:ea typeface="Nunito"/>
                        <a:cs typeface="Nunito"/>
                        <a:sym typeface="Nunito"/>
                      </a:endParaRPr>
                    </a:p>
                    <a:p>
                      <a:pPr indent="-317500" lvl="0" marL="457200" rtl="0" algn="l">
                        <a:spcBef>
                          <a:spcPts val="0"/>
                        </a:spcBef>
                        <a:spcAft>
                          <a:spcPts val="0"/>
                        </a:spcAft>
                        <a:buSzPts val="1400"/>
                        <a:buFont typeface="Nunito"/>
                        <a:buAutoNum type="arabicPeriod"/>
                      </a:pPr>
                      <a:r>
                        <a:rPr lang="en-US">
                          <a:latin typeface="Nunito"/>
                          <a:ea typeface="Nunito"/>
                          <a:cs typeface="Nunito"/>
                          <a:sym typeface="Nunito"/>
                        </a:rPr>
                        <a:t>3 months to get 35k in sales &gt; we are 5% of the way there.</a:t>
                      </a:r>
                      <a:endParaRPr>
                        <a:latin typeface="Nunito"/>
                        <a:ea typeface="Nunito"/>
                        <a:cs typeface="Nunito"/>
                        <a:sym typeface="Nunito"/>
                      </a:endParaRPr>
                    </a:p>
                    <a:p>
                      <a:pPr indent="-317500" lvl="0" marL="457200" rtl="0" algn="l">
                        <a:spcBef>
                          <a:spcPts val="0"/>
                        </a:spcBef>
                        <a:spcAft>
                          <a:spcPts val="0"/>
                        </a:spcAft>
                        <a:buSzPts val="1400"/>
                        <a:buFont typeface="Nunito"/>
                        <a:buAutoNum type="arabicPeriod"/>
                      </a:pPr>
                      <a:r>
                        <a:rPr lang="en-US">
                          <a:latin typeface="Nunito"/>
                          <a:ea typeface="Nunito"/>
                          <a:cs typeface="Nunito"/>
                          <a:sym typeface="Nunito"/>
                        </a:rPr>
                        <a:t>Customer feedback indicates the price is </a:t>
                      </a:r>
                      <a:r>
                        <a:rPr lang="en-US">
                          <a:latin typeface="Nunito"/>
                          <a:ea typeface="Nunito"/>
                          <a:cs typeface="Nunito"/>
                          <a:sym typeface="Nunito"/>
                        </a:rPr>
                        <a:t>high</a:t>
                      </a:r>
                      <a:endParaRPr>
                        <a:latin typeface="Nunito"/>
                        <a:ea typeface="Nunito"/>
                        <a:cs typeface="Nunito"/>
                        <a:sym typeface="Nunito"/>
                      </a:endParaRPr>
                    </a:p>
                    <a:p>
                      <a:pPr indent="-317500" lvl="0" marL="457200" rtl="0" algn="l">
                        <a:spcBef>
                          <a:spcPts val="0"/>
                        </a:spcBef>
                        <a:spcAft>
                          <a:spcPts val="0"/>
                        </a:spcAft>
                        <a:buSzPts val="1400"/>
                        <a:buFont typeface="Nunito"/>
                        <a:buAutoNum type="arabicPeriod"/>
                      </a:pPr>
                      <a:r>
                        <a:rPr lang="en-US">
                          <a:latin typeface="Nunito"/>
                          <a:ea typeface="Nunito"/>
                          <a:cs typeface="Nunito"/>
                          <a:sym typeface="Nunito"/>
                        </a:rPr>
                        <a:t>Different levers can incentivise certain key customer groups e.g. influencers, first customers, business owners, corporate customers</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Desirable:  Run multiple campaigns at the same time which could affect the same users.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Create something flexible enough that it can be reused for multiple promotions.</a:t>
                      </a:r>
                      <a:endParaRPr>
                        <a:latin typeface="Nunito"/>
                        <a:ea typeface="Nunito"/>
                        <a:cs typeface="Nunito"/>
                        <a:sym typeface="Nunito"/>
                      </a:endParaRPr>
                    </a:p>
                  </a:txBody>
                  <a:tcPr marT="91425" marB="91425" marR="91425" marL="91425"/>
                </a:tc>
                <a:tc hMerge="1"/>
                <a:tc>
                  <a:txBody>
                    <a:bodyPr/>
                    <a:lstStyle/>
                    <a:p>
                      <a:pPr indent="0" lvl="0" marL="0" rtl="0" algn="l">
                        <a:spcBef>
                          <a:spcPts val="0"/>
                        </a:spcBef>
                        <a:spcAft>
                          <a:spcPts val="0"/>
                        </a:spcAft>
                        <a:buNone/>
                      </a:pPr>
                      <a:r>
                        <a:rPr b="1" lang="en-US">
                          <a:latin typeface="Nunito"/>
                          <a:ea typeface="Nunito"/>
                          <a:cs typeface="Nunito"/>
                          <a:sym typeface="Nunito"/>
                        </a:rPr>
                        <a:t>Benefits</a:t>
                      </a:r>
                      <a:endParaRPr b="1">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Encourage existing customers to close their savings orders</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New orders for new customers</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 </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Save time for Sales and Ops to free them up to support sales of Cookers e.g.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Understand levers that can be used to influence a customer to buy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Allow us to get more fuel users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tc>
              </a:tr>
            </a:tbl>
          </a:graphicData>
        </a:graphic>
      </p:graphicFrame>
      <p:sp>
        <p:nvSpPr>
          <p:cNvPr id="183" name="Google Shape;183;p21"/>
          <p:cNvSpPr/>
          <p:nvPr/>
        </p:nvSpPr>
        <p:spPr>
          <a:xfrm>
            <a:off x="3288300" y="3835500"/>
            <a:ext cx="1175100" cy="9651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Create a customer segment</a:t>
            </a:r>
            <a:endParaRPr/>
          </a:p>
        </p:txBody>
      </p:sp>
      <p:sp>
        <p:nvSpPr>
          <p:cNvPr id="184" name="Google Shape;184;p21"/>
          <p:cNvSpPr/>
          <p:nvPr/>
        </p:nvSpPr>
        <p:spPr>
          <a:xfrm>
            <a:off x="4736524" y="3835500"/>
            <a:ext cx="1175100" cy="9651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Create the discount / offer</a:t>
            </a:r>
            <a:endParaRPr/>
          </a:p>
        </p:txBody>
      </p:sp>
      <p:sp>
        <p:nvSpPr>
          <p:cNvPr id="185" name="Google Shape;185;p21"/>
          <p:cNvSpPr/>
          <p:nvPr/>
        </p:nvSpPr>
        <p:spPr>
          <a:xfrm>
            <a:off x="6184749" y="3835500"/>
            <a:ext cx="1175100" cy="9651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Apply discount</a:t>
            </a:r>
            <a:endParaRPr/>
          </a:p>
        </p:txBody>
      </p:sp>
      <p:sp>
        <p:nvSpPr>
          <p:cNvPr id="186" name="Google Shape;186;p21"/>
          <p:cNvSpPr/>
          <p:nvPr/>
        </p:nvSpPr>
        <p:spPr>
          <a:xfrm>
            <a:off x="7632973" y="3835500"/>
            <a:ext cx="1175100" cy="9651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t>Tracking &amp; Financial reconciliation</a:t>
            </a:r>
            <a:endParaRPr sz="1300"/>
          </a:p>
        </p:txBody>
      </p:sp>
      <p:cxnSp>
        <p:nvCxnSpPr>
          <p:cNvPr id="187" name="Google Shape;187;p21"/>
          <p:cNvCxnSpPr>
            <a:stCxn id="183" idx="3"/>
            <a:endCxn id="184" idx="1"/>
          </p:cNvCxnSpPr>
          <p:nvPr/>
        </p:nvCxnSpPr>
        <p:spPr>
          <a:xfrm>
            <a:off x="4463400" y="4318050"/>
            <a:ext cx="273000" cy="0"/>
          </a:xfrm>
          <a:prstGeom prst="straightConnector1">
            <a:avLst/>
          </a:prstGeom>
          <a:noFill/>
          <a:ln cap="flat" cmpd="sng" w="9525">
            <a:solidFill>
              <a:schemeClr val="dk2"/>
            </a:solidFill>
            <a:prstDash val="solid"/>
            <a:round/>
            <a:headEnd len="med" w="med" type="none"/>
            <a:tailEnd len="med" w="med" type="triangle"/>
          </a:ln>
        </p:spPr>
      </p:cxnSp>
      <p:cxnSp>
        <p:nvCxnSpPr>
          <p:cNvPr id="188" name="Google Shape;188;p21"/>
          <p:cNvCxnSpPr>
            <a:stCxn id="184" idx="3"/>
            <a:endCxn id="185" idx="1"/>
          </p:cNvCxnSpPr>
          <p:nvPr/>
        </p:nvCxnSpPr>
        <p:spPr>
          <a:xfrm>
            <a:off x="5911624" y="4318050"/>
            <a:ext cx="273000" cy="0"/>
          </a:xfrm>
          <a:prstGeom prst="straightConnector1">
            <a:avLst/>
          </a:prstGeom>
          <a:noFill/>
          <a:ln cap="flat" cmpd="sng" w="9525">
            <a:solidFill>
              <a:schemeClr val="dk2"/>
            </a:solidFill>
            <a:prstDash val="solid"/>
            <a:round/>
            <a:headEnd len="med" w="med" type="none"/>
            <a:tailEnd len="med" w="med" type="triangle"/>
          </a:ln>
        </p:spPr>
      </p:cxnSp>
      <p:cxnSp>
        <p:nvCxnSpPr>
          <p:cNvPr id="189" name="Google Shape;189;p21"/>
          <p:cNvCxnSpPr>
            <a:stCxn id="185" idx="3"/>
            <a:endCxn id="186" idx="1"/>
          </p:cNvCxnSpPr>
          <p:nvPr/>
        </p:nvCxnSpPr>
        <p:spPr>
          <a:xfrm>
            <a:off x="7359849" y="4318050"/>
            <a:ext cx="2730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22"/>
          <p:cNvPicPr preferRelativeResize="0"/>
          <p:nvPr/>
        </p:nvPicPr>
        <p:blipFill rotWithShape="1">
          <a:blip r:embed="rId4">
            <a:alphaModFix/>
          </a:blip>
          <a:srcRect b="0" l="0" r="0" t="0"/>
          <a:stretch/>
        </p:blipFill>
        <p:spPr>
          <a:xfrm>
            <a:off x="1588" y="1588"/>
            <a:ext cx="1588" cy="1588"/>
          </a:xfrm>
          <a:prstGeom prst="rect">
            <a:avLst/>
          </a:prstGeom>
          <a:noFill/>
          <a:ln>
            <a:noFill/>
          </a:ln>
        </p:spPr>
      </p:pic>
      <p:sp>
        <p:nvSpPr>
          <p:cNvPr id="195" name="Google Shape;195;p22"/>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Sample promotions</a:t>
            </a:r>
            <a:endParaRPr/>
          </a:p>
        </p:txBody>
      </p:sp>
      <p:sp>
        <p:nvSpPr>
          <p:cNvPr id="196" name="Google Shape;196;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197" name="Google Shape;197;p22"/>
          <p:cNvGraphicFramePr/>
          <p:nvPr/>
        </p:nvGraphicFramePr>
        <p:xfrm>
          <a:off x="704025" y="1680100"/>
          <a:ext cx="3000000" cy="3000000"/>
        </p:xfrm>
        <a:graphic>
          <a:graphicData uri="http://schemas.openxmlformats.org/drawingml/2006/table">
            <a:tbl>
              <a:tblPr>
                <a:noFill/>
                <a:tableStyleId>{B5137DE9-9052-4A22-B69F-04141F7516DB}</a:tableStyleId>
              </a:tblPr>
              <a:tblGrid>
                <a:gridCol w="4072475"/>
                <a:gridCol w="4046725"/>
              </a:tblGrid>
              <a:tr h="381000">
                <a:tc>
                  <a:txBody>
                    <a:bodyPr/>
                    <a:lstStyle/>
                    <a:p>
                      <a:pPr indent="0" lvl="0" marL="0" rtl="0" algn="l">
                        <a:spcBef>
                          <a:spcPts val="0"/>
                        </a:spcBef>
                        <a:spcAft>
                          <a:spcPts val="0"/>
                        </a:spcAft>
                        <a:buNone/>
                      </a:pPr>
                      <a:r>
                        <a:rPr b="1" lang="en-US">
                          <a:latin typeface="Nunito"/>
                          <a:ea typeface="Nunito"/>
                          <a:cs typeface="Nunito"/>
                          <a:sym typeface="Nunito"/>
                        </a:rPr>
                        <a:t>How we target customers</a:t>
                      </a:r>
                      <a:endParaRPr b="1">
                        <a:latin typeface="Nunito"/>
                        <a:ea typeface="Nunito"/>
                        <a:cs typeface="Nunito"/>
                        <a:sym typeface="Nunito"/>
                      </a:endParaRPr>
                    </a:p>
                  </a:txBody>
                  <a:tcPr marT="91425" marB="91425" marR="91425" marL="91425" anchor="ctr"/>
                </a:tc>
                <a:tc>
                  <a:txBody>
                    <a:bodyPr/>
                    <a:lstStyle/>
                    <a:p>
                      <a:pPr indent="0" lvl="0" marL="0" rtl="0" algn="l">
                        <a:spcBef>
                          <a:spcPts val="0"/>
                        </a:spcBef>
                        <a:spcAft>
                          <a:spcPts val="0"/>
                        </a:spcAft>
                        <a:buNone/>
                      </a:pPr>
                      <a:r>
                        <a:rPr b="1" lang="en-US">
                          <a:latin typeface="Nunito"/>
                          <a:ea typeface="Nunito"/>
                          <a:cs typeface="Nunito"/>
                          <a:sym typeface="Nunito"/>
                        </a:rPr>
                        <a:t>Sample Campaigns </a:t>
                      </a:r>
                      <a:r>
                        <a:rPr b="1" lang="en-US">
                          <a:latin typeface="Nunito"/>
                          <a:ea typeface="Nunito"/>
                          <a:cs typeface="Nunito"/>
                          <a:sym typeface="Nunito"/>
                        </a:rPr>
                        <a:t>(past, present, future)</a:t>
                      </a:r>
                      <a:endParaRPr b="1">
                        <a:latin typeface="Nunito"/>
                        <a:ea typeface="Nunito"/>
                        <a:cs typeface="Nunito"/>
                        <a:sym typeface="Nunito"/>
                      </a:endParaRPr>
                    </a:p>
                  </a:txBody>
                  <a:tcPr marT="91425" marB="91425" marR="91425" marL="91425" anchor="ctr"/>
                </a:tc>
              </a:tr>
              <a:tr h="601950">
                <a:tc rowSpan="6">
                  <a:txBody>
                    <a:bodyPr/>
                    <a:lstStyle/>
                    <a:p>
                      <a:pPr indent="-317500" lvl="0" marL="457200" rtl="0" algn="l">
                        <a:spcBef>
                          <a:spcPts val="0"/>
                        </a:spcBef>
                        <a:spcAft>
                          <a:spcPts val="0"/>
                        </a:spcAft>
                        <a:buClr>
                          <a:schemeClr val="dk1"/>
                        </a:buClr>
                        <a:buSzPts val="1400"/>
                        <a:buFont typeface="Nunito SemiBold"/>
                        <a:buChar char="●"/>
                      </a:pPr>
                      <a:r>
                        <a:rPr lang="en-US">
                          <a:solidFill>
                            <a:schemeClr val="dk1"/>
                          </a:solidFill>
                          <a:latin typeface="Nunito SemiBold"/>
                          <a:ea typeface="Nunito SemiBold"/>
                          <a:cs typeface="Nunito SemiBold"/>
                          <a:sym typeface="Nunito SemiBold"/>
                        </a:rPr>
                        <a:t>Target customers based on attributes in KOKO Core e.g. customer type, sales channel, neighborhood.</a:t>
                      </a:r>
                      <a:endParaRPr>
                        <a:solidFill>
                          <a:schemeClr val="dk1"/>
                        </a:solidFill>
                        <a:latin typeface="Nunito SemiBold"/>
                        <a:ea typeface="Nunito SemiBold"/>
                        <a:cs typeface="Nunito SemiBold"/>
                        <a:sym typeface="Nunito SemiBold"/>
                      </a:endParaRPr>
                    </a:p>
                    <a:p>
                      <a:pPr indent="-317500" lvl="0" marL="457200" rtl="0" algn="l">
                        <a:spcBef>
                          <a:spcPts val="1000"/>
                        </a:spcBef>
                        <a:spcAft>
                          <a:spcPts val="0"/>
                        </a:spcAft>
                        <a:buClr>
                          <a:schemeClr val="dk1"/>
                        </a:buClr>
                        <a:buSzPts val="1400"/>
                        <a:buFont typeface="Nunito SemiBold"/>
                        <a:buChar char="●"/>
                      </a:pPr>
                      <a:r>
                        <a:rPr lang="en-US">
                          <a:solidFill>
                            <a:schemeClr val="dk1"/>
                          </a:solidFill>
                          <a:latin typeface="Nunito SemiBold"/>
                          <a:ea typeface="Nunito SemiBold"/>
                          <a:cs typeface="Nunito SemiBold"/>
                          <a:sym typeface="Nunito SemiBold"/>
                        </a:rPr>
                        <a:t>Target customers based on their behaviours e.g. regularity of top ups and fuel purchases</a:t>
                      </a:r>
                      <a:endParaRPr>
                        <a:solidFill>
                          <a:schemeClr val="dk1"/>
                        </a:solidFill>
                        <a:latin typeface="Nunito SemiBold"/>
                        <a:ea typeface="Nunito SemiBold"/>
                        <a:cs typeface="Nunito SemiBold"/>
                        <a:sym typeface="Nunito SemiBold"/>
                      </a:endParaRPr>
                    </a:p>
                    <a:p>
                      <a:pPr indent="-317500" lvl="0" marL="457200" rtl="0" algn="l">
                        <a:spcBef>
                          <a:spcPts val="1000"/>
                        </a:spcBef>
                        <a:spcAft>
                          <a:spcPts val="0"/>
                        </a:spcAft>
                        <a:buClr>
                          <a:schemeClr val="dk1"/>
                        </a:buClr>
                        <a:buSzPts val="1400"/>
                        <a:buFont typeface="Nunito SemiBold"/>
                        <a:buChar char="●"/>
                      </a:pPr>
                      <a:r>
                        <a:rPr lang="en-US">
                          <a:solidFill>
                            <a:schemeClr val="dk1"/>
                          </a:solidFill>
                          <a:latin typeface="Nunito SemiBold"/>
                          <a:ea typeface="Nunito SemiBold"/>
                          <a:cs typeface="Nunito SemiBold"/>
                          <a:sym typeface="Nunito SemiBold"/>
                        </a:rPr>
                        <a:t>Individuals we want to reward</a:t>
                      </a:r>
                      <a:endParaRPr>
                        <a:solidFill>
                          <a:schemeClr val="dk1"/>
                        </a:solidFill>
                        <a:latin typeface="Nunito SemiBold"/>
                        <a:ea typeface="Nunito SemiBold"/>
                        <a:cs typeface="Nunito SemiBold"/>
                        <a:sym typeface="Nunito SemiBold"/>
                      </a:endParaRPr>
                    </a:p>
                    <a:p>
                      <a:pPr indent="0" lvl="0" marL="0" rtl="0" algn="l">
                        <a:spcBef>
                          <a:spcPts val="1000"/>
                        </a:spcBef>
                        <a:spcAft>
                          <a:spcPts val="0"/>
                        </a:spcAft>
                        <a:buClr>
                          <a:schemeClr val="dk1"/>
                        </a:buClr>
                        <a:buSzPts val="1100"/>
                        <a:buFont typeface="Arial"/>
                        <a:buNone/>
                      </a:pPr>
                      <a:r>
                        <a:t/>
                      </a:r>
                      <a:endParaRPr sz="1700">
                        <a:solidFill>
                          <a:schemeClr val="dk1"/>
                        </a:solidFill>
                        <a:latin typeface="Nunito SemiBold"/>
                        <a:ea typeface="Nunito SemiBold"/>
                        <a:cs typeface="Nunito SemiBold"/>
                        <a:sym typeface="Nunito SemiBold"/>
                      </a:endParaRPr>
                    </a:p>
                    <a:p>
                      <a:pPr indent="0" lvl="0" marL="0" rtl="0" algn="l">
                        <a:spcBef>
                          <a:spcPts val="1000"/>
                        </a:spcBef>
                        <a:spcAft>
                          <a:spcPts val="0"/>
                        </a:spcAft>
                        <a:buNone/>
                      </a:pPr>
                      <a:r>
                        <a:t/>
                      </a:r>
                      <a:endParaRPr>
                        <a:latin typeface="Nunito"/>
                        <a:ea typeface="Nunito"/>
                        <a:cs typeface="Nunito"/>
                        <a:sym typeface="Nunito"/>
                      </a:endParaRPr>
                    </a:p>
                  </a:txBody>
                  <a:tcPr marT="91425" marB="91425" marR="91425" marL="91425" anchor="ctr"/>
                </a:tc>
                <a:tc>
                  <a:txBody>
                    <a:bodyPr/>
                    <a:lstStyle/>
                    <a:p>
                      <a:pPr indent="0" lvl="0" marL="0" marR="0" rtl="0" algn="l">
                        <a:lnSpc>
                          <a:spcPct val="100000"/>
                        </a:lnSpc>
                        <a:spcBef>
                          <a:spcPts val="0"/>
                        </a:spcBef>
                        <a:spcAft>
                          <a:spcPts val="0"/>
                        </a:spcAft>
                        <a:buNone/>
                      </a:pPr>
                      <a:r>
                        <a:rPr lang="en-US">
                          <a:solidFill>
                            <a:schemeClr val="dk1"/>
                          </a:solidFill>
                          <a:latin typeface="Nunito SemiBold"/>
                          <a:ea typeface="Nunito SemiBold"/>
                          <a:cs typeface="Nunito SemiBold"/>
                          <a:sym typeface="Nunito SemiBold"/>
                        </a:rPr>
                        <a:t>Stove for those half way through the savings journey</a:t>
                      </a:r>
                      <a:endParaRPr>
                        <a:solidFill>
                          <a:schemeClr val="dk1"/>
                        </a:solidFill>
                        <a:latin typeface="Nunito SemiBold"/>
                        <a:ea typeface="Nunito SemiBold"/>
                        <a:cs typeface="Nunito SemiBold"/>
                        <a:sym typeface="Nunito SemiBold"/>
                      </a:endParaRPr>
                    </a:p>
                  </a:txBody>
                  <a:tcPr marT="91425" marB="91425" marR="91425" marL="91425" anchor="ctr"/>
                </a:tc>
              </a:tr>
              <a:tr h="601950">
                <a:tc vMerge="1"/>
                <a:tc>
                  <a:txBody>
                    <a:bodyPr/>
                    <a:lstStyle/>
                    <a:p>
                      <a:pPr indent="0" lvl="0" marL="0" marR="0" rtl="0" algn="l">
                        <a:lnSpc>
                          <a:spcPct val="100000"/>
                        </a:lnSpc>
                        <a:spcBef>
                          <a:spcPts val="0"/>
                        </a:spcBef>
                        <a:spcAft>
                          <a:spcPts val="0"/>
                        </a:spcAft>
                        <a:buNone/>
                      </a:pPr>
                      <a:r>
                        <a:rPr lang="en-US">
                          <a:solidFill>
                            <a:schemeClr val="dk1"/>
                          </a:solidFill>
                          <a:latin typeface="Nunito SemiBold"/>
                          <a:ea typeface="Nunito SemiBold"/>
                          <a:cs typeface="Nunito SemiBold"/>
                          <a:sym typeface="Nunito SemiBold"/>
                        </a:rPr>
                        <a:t>2000 KES off Agent Cooker Price</a:t>
                      </a:r>
                      <a:endParaRPr>
                        <a:solidFill>
                          <a:schemeClr val="dk1"/>
                        </a:solidFill>
                        <a:latin typeface="Nunito SemiBold"/>
                        <a:ea typeface="Nunito SemiBold"/>
                        <a:cs typeface="Nunito SemiBold"/>
                        <a:sym typeface="Nunito SemiBold"/>
                      </a:endParaRPr>
                    </a:p>
                  </a:txBody>
                  <a:tcPr marT="91425" marB="91425" marR="91425" marL="91425" anchor="ctr"/>
                </a:tc>
              </a:tr>
              <a:tr h="601950">
                <a:tc vMerge="1"/>
                <a:tc>
                  <a:txBody>
                    <a:bodyPr/>
                    <a:lstStyle/>
                    <a:p>
                      <a:pPr indent="0" lvl="0" marL="0" marR="0" rtl="0" algn="l">
                        <a:lnSpc>
                          <a:spcPct val="100000"/>
                        </a:lnSpc>
                        <a:spcBef>
                          <a:spcPts val="0"/>
                        </a:spcBef>
                        <a:spcAft>
                          <a:spcPts val="0"/>
                        </a:spcAft>
                        <a:buNone/>
                      </a:pPr>
                      <a:r>
                        <a:rPr lang="en-US">
                          <a:solidFill>
                            <a:schemeClr val="dk1"/>
                          </a:solidFill>
                          <a:latin typeface="Nunito SemiBold"/>
                          <a:ea typeface="Nunito SemiBold"/>
                          <a:cs typeface="Nunito SemiBold"/>
                          <a:sym typeface="Nunito SemiBold"/>
                        </a:rPr>
                        <a:t>2200 KES for KOKO employees</a:t>
                      </a:r>
                      <a:endParaRPr>
                        <a:solidFill>
                          <a:schemeClr val="dk1"/>
                        </a:solidFill>
                        <a:latin typeface="Nunito SemiBold"/>
                        <a:ea typeface="Nunito SemiBold"/>
                        <a:cs typeface="Nunito SemiBold"/>
                        <a:sym typeface="Nunito SemiBold"/>
                      </a:endParaRPr>
                    </a:p>
                  </a:txBody>
                  <a:tcPr marT="91425" marB="91425" marR="91425" marL="91425" anchor="ctr"/>
                </a:tc>
              </a:tr>
              <a:tr h="601950">
                <a:tc vMerge="1"/>
                <a:tc>
                  <a:txBody>
                    <a:bodyPr/>
                    <a:lstStyle/>
                    <a:p>
                      <a:pPr indent="0" lvl="0" marL="0" marR="0" rtl="0" algn="l">
                        <a:lnSpc>
                          <a:spcPct val="100000"/>
                        </a:lnSpc>
                        <a:spcBef>
                          <a:spcPts val="0"/>
                        </a:spcBef>
                        <a:spcAft>
                          <a:spcPts val="0"/>
                        </a:spcAft>
                        <a:buNone/>
                      </a:pPr>
                      <a:r>
                        <a:rPr lang="en-US">
                          <a:solidFill>
                            <a:schemeClr val="dk1"/>
                          </a:solidFill>
                          <a:latin typeface="Nunito SemiBold"/>
                          <a:ea typeface="Nunito SemiBold"/>
                          <a:cs typeface="Nunito SemiBold"/>
                          <a:sym typeface="Nunito SemiBold"/>
                        </a:rPr>
                        <a:t>Discounts for a large company e.g. Safaricom</a:t>
                      </a:r>
                      <a:endParaRPr>
                        <a:solidFill>
                          <a:schemeClr val="dk1"/>
                        </a:solidFill>
                        <a:latin typeface="Nunito SemiBold"/>
                        <a:ea typeface="Nunito SemiBold"/>
                        <a:cs typeface="Nunito SemiBold"/>
                        <a:sym typeface="Nunito SemiBold"/>
                      </a:endParaRPr>
                    </a:p>
                  </a:txBody>
                  <a:tcPr marT="91425" marB="91425" marR="91425" marL="91425" anchor="ctr"/>
                </a:tc>
              </a:tr>
              <a:tr h="601950">
                <a:tc vMerge="1"/>
                <a:tc>
                  <a:txBody>
                    <a:bodyPr/>
                    <a:lstStyle/>
                    <a:p>
                      <a:pPr indent="0" lvl="0" marL="0" marR="0" rtl="0" algn="l">
                        <a:lnSpc>
                          <a:spcPct val="100000"/>
                        </a:lnSpc>
                        <a:spcBef>
                          <a:spcPts val="0"/>
                        </a:spcBef>
                        <a:spcAft>
                          <a:spcPts val="0"/>
                        </a:spcAft>
                        <a:buNone/>
                      </a:pPr>
                      <a:r>
                        <a:rPr lang="en-US">
                          <a:solidFill>
                            <a:schemeClr val="dk1"/>
                          </a:solidFill>
                          <a:latin typeface="Nunito SemiBold"/>
                          <a:ea typeface="Nunito SemiBold"/>
                          <a:cs typeface="Nunito SemiBold"/>
                          <a:sym typeface="Nunito SemiBold"/>
                        </a:rPr>
                        <a:t>Fuel </a:t>
                      </a:r>
                      <a:r>
                        <a:rPr lang="en-US">
                          <a:solidFill>
                            <a:schemeClr val="dk1"/>
                          </a:solidFill>
                          <a:latin typeface="Nunito SemiBold"/>
                          <a:ea typeface="Nunito SemiBold"/>
                          <a:cs typeface="Nunito SemiBold"/>
                          <a:sym typeface="Nunito SemiBold"/>
                        </a:rPr>
                        <a:t>discounts </a:t>
                      </a:r>
                      <a:r>
                        <a:rPr lang="en-US">
                          <a:solidFill>
                            <a:schemeClr val="dk1"/>
                          </a:solidFill>
                          <a:latin typeface="Nunito SemiBold"/>
                          <a:ea typeface="Nunito SemiBold"/>
                          <a:cs typeface="Nunito SemiBold"/>
                          <a:sym typeface="Nunito SemiBold"/>
                        </a:rPr>
                        <a:t>for high fuel users</a:t>
                      </a:r>
                      <a:endParaRPr>
                        <a:solidFill>
                          <a:schemeClr val="dk1"/>
                        </a:solidFill>
                        <a:latin typeface="Nunito SemiBold"/>
                        <a:ea typeface="Nunito SemiBold"/>
                        <a:cs typeface="Nunito SemiBold"/>
                        <a:sym typeface="Nunito SemiBold"/>
                      </a:endParaRPr>
                    </a:p>
                  </a:txBody>
                  <a:tcPr marT="91425" marB="91425" marR="91425" marL="91425" anchor="ctr"/>
                </a:tc>
              </a:tr>
              <a:tr h="601950">
                <a:tc vMerge="1"/>
                <a:tc>
                  <a:txBody>
                    <a:bodyPr/>
                    <a:lstStyle/>
                    <a:p>
                      <a:pPr indent="0" lvl="0" marL="0" marR="0" rtl="0" algn="l">
                        <a:lnSpc>
                          <a:spcPct val="100000"/>
                        </a:lnSpc>
                        <a:spcBef>
                          <a:spcPts val="0"/>
                        </a:spcBef>
                        <a:spcAft>
                          <a:spcPts val="0"/>
                        </a:spcAft>
                        <a:buNone/>
                      </a:pPr>
                      <a:r>
                        <a:rPr lang="en-US">
                          <a:solidFill>
                            <a:schemeClr val="dk1"/>
                          </a:solidFill>
                          <a:latin typeface="Nunito SemiBold"/>
                          <a:ea typeface="Nunito SemiBold"/>
                          <a:cs typeface="Nunito SemiBold"/>
                          <a:sym typeface="Nunito SemiBold"/>
                        </a:rPr>
                        <a:t>Fuel discounts for low fuel users</a:t>
                      </a:r>
                      <a:endParaRPr>
                        <a:solidFill>
                          <a:schemeClr val="dk1"/>
                        </a:solidFill>
                        <a:latin typeface="Nunito SemiBold"/>
                        <a:ea typeface="Nunito SemiBold"/>
                        <a:cs typeface="Nunito SemiBold"/>
                        <a:sym typeface="Nunito SemiBold"/>
                      </a:endParaRPr>
                    </a:p>
                  </a:txBody>
                  <a:tcPr marT="91425" marB="91425" marR="91425" marL="91425" anchor="ctr"/>
                </a:tc>
              </a:tr>
            </a:tbl>
          </a:graphicData>
        </a:graphic>
      </p:graphicFrame>
      <p:sp>
        <p:nvSpPr>
          <p:cNvPr id="198" name="Google Shape;198;p22"/>
          <p:cNvSpPr txBox="1"/>
          <p:nvPr/>
        </p:nvSpPr>
        <p:spPr>
          <a:xfrm>
            <a:off x="9869075" y="2407300"/>
            <a:ext cx="1864200" cy="26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There are 3 key levers for promotions: </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AutoNum type="arabicPeriod"/>
            </a:pPr>
            <a:r>
              <a:rPr lang="en-US">
                <a:latin typeface="Nunito SemiBold"/>
                <a:ea typeface="Nunito SemiBold"/>
                <a:cs typeface="Nunito SemiBold"/>
                <a:sym typeface="Nunito SemiBold"/>
              </a:rPr>
              <a:t>KOKO Credit</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AutoNum type="arabicPeriod"/>
            </a:pPr>
            <a:r>
              <a:rPr lang="en-US">
                <a:latin typeface="Nunito SemiBold"/>
                <a:ea typeface="Nunito SemiBold"/>
                <a:cs typeface="Nunito SemiBold"/>
                <a:sym typeface="Nunito SemiBold"/>
              </a:rPr>
              <a:t>Adding to the product offer e.g. extra canister</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AutoNum type="arabicPeriod"/>
            </a:pPr>
            <a:r>
              <a:rPr lang="en-US">
                <a:latin typeface="Nunito SemiBold"/>
                <a:ea typeface="Nunito SemiBold"/>
                <a:cs typeface="Nunito SemiBold"/>
                <a:sym typeface="Nunito SemiBold"/>
              </a:rPr>
              <a:t>Decreasing product price</a:t>
            </a:r>
            <a:endParaRPr>
              <a:latin typeface="Nunito SemiBold"/>
              <a:ea typeface="Nunito SemiBold"/>
              <a:cs typeface="Nunito SemiBold"/>
              <a:sym typeface="Nunito SemiBold"/>
            </a:endParaRPr>
          </a:p>
        </p:txBody>
      </p:sp>
      <p:sp>
        <p:nvSpPr>
          <p:cNvPr id="199" name="Google Shape;199;p22"/>
          <p:cNvSpPr/>
          <p:nvPr/>
        </p:nvSpPr>
        <p:spPr>
          <a:xfrm>
            <a:off x="9084200" y="2183025"/>
            <a:ext cx="630600" cy="3371100"/>
          </a:xfrm>
          <a:prstGeom prst="righ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3"/>
          <p:cNvSpPr txBox="1"/>
          <p:nvPr>
            <p:ph type="title"/>
          </p:nvPr>
        </p:nvSpPr>
        <p:spPr>
          <a:xfrm>
            <a:off x="0" y="-133082"/>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Solution Outline</a:t>
            </a:r>
            <a:endParaRPr/>
          </a:p>
        </p:txBody>
      </p:sp>
      <p:sp>
        <p:nvSpPr>
          <p:cNvPr id="206" name="Google Shape;206;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07" name="Google Shape;207;p23"/>
          <p:cNvPicPr preferRelativeResize="0"/>
          <p:nvPr/>
        </p:nvPicPr>
        <p:blipFill>
          <a:blip r:embed="rId4">
            <a:alphaModFix/>
          </a:blip>
          <a:stretch>
            <a:fillRect/>
          </a:stretch>
        </p:blipFill>
        <p:spPr>
          <a:xfrm>
            <a:off x="371975" y="1480875"/>
            <a:ext cx="7916500" cy="4550026"/>
          </a:xfrm>
          <a:prstGeom prst="rect">
            <a:avLst/>
          </a:prstGeom>
          <a:noFill/>
          <a:ln>
            <a:noFill/>
          </a:ln>
        </p:spPr>
      </p:pic>
      <p:sp>
        <p:nvSpPr>
          <p:cNvPr id="208" name="Google Shape;208;p23"/>
          <p:cNvSpPr txBox="1"/>
          <p:nvPr/>
        </p:nvSpPr>
        <p:spPr>
          <a:xfrm>
            <a:off x="8672475" y="1480875"/>
            <a:ext cx="3229500" cy="447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Create a simple rules engine in KOKO Core:</a:t>
            </a:r>
            <a:endParaRPr>
              <a:latin typeface="Nunito SemiBold"/>
              <a:ea typeface="Nunito SemiBold"/>
              <a:cs typeface="Nunito SemiBold"/>
              <a:sym typeface="Nunito SemiBold"/>
            </a:endParaRPr>
          </a:p>
          <a:p>
            <a:pPr indent="0" lvl="0" marL="0" rtl="0" algn="l">
              <a:spcBef>
                <a:spcPts val="0"/>
              </a:spcBef>
              <a:spcAft>
                <a:spcPts val="0"/>
              </a:spcAft>
              <a:buNone/>
            </a:pPr>
            <a:r>
              <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AutoNum type="arabicPeriod"/>
            </a:pPr>
            <a:r>
              <a:rPr lang="en-US">
                <a:latin typeface="Nunito SemiBold"/>
                <a:ea typeface="Nunito SemiBold"/>
                <a:cs typeface="Nunito SemiBold"/>
                <a:sym typeface="Nunito SemiBold"/>
              </a:rPr>
              <a:t>Allows for the creation of segments based on behaviours</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AutoNum type="arabicPeriod"/>
            </a:pPr>
            <a:r>
              <a:rPr lang="en-US">
                <a:latin typeface="Nunito SemiBold"/>
                <a:ea typeface="Nunito SemiBold"/>
                <a:cs typeface="Nunito SemiBold"/>
                <a:sym typeface="Nunito SemiBold"/>
              </a:rPr>
              <a:t>Allows us to use 3 key levers</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AutoNum type="arabicPeriod"/>
            </a:pPr>
            <a:r>
              <a:rPr lang="en-US">
                <a:latin typeface="Nunito SemiBold"/>
                <a:ea typeface="Nunito SemiBold"/>
                <a:cs typeface="Nunito SemiBold"/>
                <a:sym typeface="Nunito SemiBold"/>
              </a:rPr>
              <a:t>User can set dates for campaign.</a:t>
            </a:r>
            <a:endParaRPr>
              <a:latin typeface="Nunito SemiBold"/>
              <a:ea typeface="Nunito SemiBold"/>
              <a:cs typeface="Nunito SemiBold"/>
              <a:sym typeface="Nunito SemiBold"/>
            </a:endParaRPr>
          </a:p>
          <a:p>
            <a:pPr indent="0" lvl="0" marL="0" rtl="0" algn="l">
              <a:spcBef>
                <a:spcPts val="0"/>
              </a:spcBef>
              <a:spcAft>
                <a:spcPts val="0"/>
              </a:spcAft>
              <a:buNone/>
            </a:pPr>
            <a:r>
              <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There should also be a second page where the user can see all the promotions running and toggle them on and off at short notice.</a:t>
            </a:r>
            <a:endParaRPr>
              <a:latin typeface="Nunito SemiBold"/>
              <a:ea typeface="Nunito SemiBold"/>
              <a:cs typeface="Nunito SemiBold"/>
              <a:sym typeface="Nunito SemiBold"/>
            </a:endParaRPr>
          </a:p>
          <a:p>
            <a:pPr indent="0" lvl="0" marL="0" rtl="0" algn="l">
              <a:spcBef>
                <a:spcPts val="0"/>
              </a:spcBef>
              <a:spcAft>
                <a:spcPts val="0"/>
              </a:spcAft>
              <a:buNone/>
            </a:pPr>
            <a:r>
              <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Questions</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Char char="-"/>
            </a:pPr>
            <a:r>
              <a:rPr lang="en-US">
                <a:latin typeface="Nunito SemiBold"/>
                <a:ea typeface="Nunito SemiBold"/>
                <a:cs typeface="Nunito SemiBold"/>
                <a:sym typeface="Nunito SemiBold"/>
              </a:rPr>
              <a:t>Should there be an  approval step for setting a </a:t>
            </a:r>
            <a:r>
              <a:rPr lang="en-US">
                <a:latin typeface="Nunito SemiBold"/>
                <a:ea typeface="Nunito SemiBold"/>
                <a:cs typeface="Nunito SemiBold"/>
                <a:sym typeface="Nunito SemiBold"/>
              </a:rPr>
              <a:t>promotion</a:t>
            </a:r>
            <a:r>
              <a:rPr lang="en-US">
                <a:latin typeface="Nunito SemiBold"/>
                <a:ea typeface="Nunito SemiBold"/>
                <a:cs typeface="Nunito SemiBold"/>
                <a:sym typeface="Nunito SemiBold"/>
              </a:rPr>
              <a:t>?</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Char char="-"/>
            </a:pPr>
            <a:r>
              <a:rPr lang="en-US">
                <a:latin typeface="Nunito SemiBold"/>
                <a:ea typeface="Nunito SemiBold"/>
                <a:cs typeface="Nunito SemiBold"/>
                <a:sym typeface="Nunito SemiBold"/>
              </a:rPr>
              <a:t>Could be as simple as a notification email?</a:t>
            </a:r>
            <a:endParaRPr>
              <a:latin typeface="Nunito SemiBold"/>
              <a:ea typeface="Nunito SemiBold"/>
              <a:cs typeface="Nunito SemiBold"/>
              <a:sym typeface="Nunito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Use Case 1: Lower Product Price</a:t>
            </a:r>
            <a:endParaRPr/>
          </a:p>
        </p:txBody>
      </p:sp>
      <p:sp>
        <p:nvSpPr>
          <p:cNvPr id="215" name="Google Shape;215;p24"/>
          <p:cNvSpPr txBox="1"/>
          <p:nvPr>
            <p:ph idx="1" type="subTitle"/>
          </p:nvPr>
        </p:nvSpPr>
        <p:spPr>
          <a:xfrm>
            <a:off x="458725" y="1180075"/>
            <a:ext cx="6914100" cy="4851900"/>
          </a:xfrm>
          <a:prstGeom prst="rect">
            <a:avLst/>
          </a:prstGeom>
        </p:spPr>
        <p:txBody>
          <a:bodyPr anchorCtr="0" anchor="ctr" bIns="45700" lIns="91425" spcFirstLastPara="1" rIns="91425" wrap="square" tIns="45700">
            <a:noAutofit/>
          </a:bodyPr>
          <a:lstStyle/>
          <a:p>
            <a:pPr indent="-336550" lvl="0" marL="457200" rtl="0" algn="l">
              <a:spcBef>
                <a:spcPts val="1000"/>
              </a:spcBef>
              <a:spcAft>
                <a:spcPts val="0"/>
              </a:spcAft>
              <a:buSzPts val="1700"/>
              <a:buAutoNum type="arabicPeriod"/>
            </a:pPr>
            <a:r>
              <a:rPr lang="en-US" sz="1700"/>
              <a:t>Create a campaign - a campaign is a rule(s) based on a set of criteria e.g. behaviours, attributes in KOKO Core.</a:t>
            </a:r>
            <a:endParaRPr sz="1700"/>
          </a:p>
          <a:p>
            <a:pPr indent="-336550" lvl="0" marL="457200" rtl="0" algn="l">
              <a:spcBef>
                <a:spcPts val="1000"/>
              </a:spcBef>
              <a:spcAft>
                <a:spcPts val="0"/>
              </a:spcAft>
              <a:buSzPts val="1700"/>
              <a:buAutoNum type="arabicPeriod"/>
            </a:pPr>
            <a:r>
              <a:rPr lang="en-US" sz="1700"/>
              <a:t>Customer is eligible for a lower price:</a:t>
            </a:r>
            <a:endParaRPr sz="1700"/>
          </a:p>
          <a:p>
            <a:pPr indent="-336550" lvl="0" marL="914400" rtl="0" algn="l">
              <a:spcBef>
                <a:spcPts val="1000"/>
              </a:spcBef>
              <a:spcAft>
                <a:spcPts val="0"/>
              </a:spcAft>
              <a:buSzPts val="1700"/>
              <a:buChar char="-"/>
            </a:pPr>
            <a:r>
              <a:rPr lang="en-US" sz="1700"/>
              <a:t>They are shown a lower order price on our </a:t>
            </a:r>
            <a:r>
              <a:rPr lang="en-US" sz="1700"/>
              <a:t>apps</a:t>
            </a:r>
            <a:endParaRPr sz="1700"/>
          </a:p>
          <a:p>
            <a:pPr indent="-336550" lvl="0" marL="914400" rtl="0" algn="l">
              <a:spcBef>
                <a:spcPts val="1000"/>
              </a:spcBef>
              <a:spcAft>
                <a:spcPts val="0"/>
              </a:spcAft>
              <a:buSzPts val="1700"/>
              <a:buChar char="-"/>
            </a:pPr>
            <a:r>
              <a:rPr lang="en-US" sz="1700"/>
              <a:t>The lower price is stored against any orders in KOKO Core</a:t>
            </a:r>
            <a:endParaRPr sz="1700"/>
          </a:p>
          <a:p>
            <a:pPr indent="-336550" lvl="0" marL="457200" rtl="0" algn="l">
              <a:spcBef>
                <a:spcPts val="1000"/>
              </a:spcBef>
              <a:spcAft>
                <a:spcPts val="0"/>
              </a:spcAft>
              <a:buSzPts val="1700"/>
              <a:buAutoNum type="arabicPeriod"/>
            </a:pPr>
            <a:r>
              <a:rPr lang="en-US" sz="1700"/>
              <a:t>When the customer reaches their full order price for an item the order is triggered in Odoo.</a:t>
            </a:r>
            <a:endParaRPr sz="1700"/>
          </a:p>
          <a:p>
            <a:pPr indent="-336550" lvl="0" marL="457200" rtl="0" algn="l">
              <a:spcBef>
                <a:spcPts val="1000"/>
              </a:spcBef>
              <a:spcAft>
                <a:spcPts val="1000"/>
              </a:spcAft>
              <a:buSzPts val="1700"/>
              <a:buAutoNum type="arabicPeriod"/>
            </a:pPr>
            <a:r>
              <a:rPr lang="en-US" sz="1700"/>
              <a:t>The difference between product price and order price (classified as a ‘promotion’ expense) is passed as a journal entry in Odoo when the customer’s order is placed.</a:t>
            </a:r>
            <a:endParaRPr sz="1700"/>
          </a:p>
        </p:txBody>
      </p:sp>
      <p:sp>
        <p:nvSpPr>
          <p:cNvPr id="216" name="Google Shape;216;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17" name="Google Shape;217;p24"/>
          <p:cNvSpPr/>
          <p:nvPr/>
        </p:nvSpPr>
        <p:spPr>
          <a:xfrm>
            <a:off x="8466600" y="1560100"/>
            <a:ext cx="2406000" cy="2380200"/>
          </a:xfrm>
          <a:prstGeom prst="rect">
            <a:avLst/>
          </a:prstGeom>
          <a:noFill/>
          <a:ln cap="flat" cmpd="sng" w="9525">
            <a:solidFill>
              <a:schemeClr val="dk2"/>
            </a:solidFill>
            <a:prstDash val="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KOKO Core</a:t>
            </a:r>
            <a:endParaRPr/>
          </a:p>
        </p:txBody>
      </p:sp>
      <p:sp>
        <p:nvSpPr>
          <p:cNvPr id="218" name="Google Shape;218;p24"/>
          <p:cNvSpPr/>
          <p:nvPr/>
        </p:nvSpPr>
        <p:spPr>
          <a:xfrm>
            <a:off x="8466600" y="4092825"/>
            <a:ext cx="2406000" cy="1481700"/>
          </a:xfrm>
          <a:prstGeom prst="rect">
            <a:avLst/>
          </a:prstGeom>
          <a:noFill/>
          <a:ln cap="flat" cmpd="sng" w="9525">
            <a:solidFill>
              <a:schemeClr val="dk2"/>
            </a:solidFill>
            <a:prstDash val="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Odoo</a:t>
            </a:r>
            <a:endParaRPr/>
          </a:p>
        </p:txBody>
      </p:sp>
      <p:sp>
        <p:nvSpPr>
          <p:cNvPr id="219" name="Google Shape;219;p24"/>
          <p:cNvSpPr/>
          <p:nvPr/>
        </p:nvSpPr>
        <p:spPr>
          <a:xfrm>
            <a:off x="8839725" y="2151975"/>
            <a:ext cx="1685700" cy="617700"/>
          </a:xfrm>
          <a:prstGeom prst="rect">
            <a:avLst/>
          </a:prstGeom>
          <a:solidFill>
            <a:srgbClr val="65D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Campaign creation</a:t>
            </a:r>
            <a:endParaRPr/>
          </a:p>
        </p:txBody>
      </p:sp>
      <p:sp>
        <p:nvSpPr>
          <p:cNvPr id="220" name="Google Shape;220;p24"/>
          <p:cNvSpPr/>
          <p:nvPr/>
        </p:nvSpPr>
        <p:spPr>
          <a:xfrm>
            <a:off x="8839725" y="3063525"/>
            <a:ext cx="1685700" cy="6177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Pricing ‘layer’ to reflect eligible price in apps</a:t>
            </a:r>
            <a:endParaRPr/>
          </a:p>
        </p:txBody>
      </p:sp>
      <p:sp>
        <p:nvSpPr>
          <p:cNvPr id="221" name="Google Shape;221;p24"/>
          <p:cNvSpPr/>
          <p:nvPr/>
        </p:nvSpPr>
        <p:spPr>
          <a:xfrm>
            <a:off x="8826750" y="4669900"/>
            <a:ext cx="1685700" cy="6177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Journal entry for the promotion amount</a:t>
            </a:r>
            <a:endParaRPr/>
          </a:p>
        </p:txBody>
      </p:sp>
      <p:sp>
        <p:nvSpPr>
          <p:cNvPr id="222" name="Google Shape;222;p24"/>
          <p:cNvSpPr txBox="1"/>
          <p:nvPr/>
        </p:nvSpPr>
        <p:spPr>
          <a:xfrm>
            <a:off x="10085825" y="227500"/>
            <a:ext cx="1942800" cy="783900"/>
          </a:xfrm>
          <a:prstGeom prst="rect">
            <a:avLst/>
          </a:prstGeom>
          <a:solidFill>
            <a:srgbClr val="F3F3F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At a high level - we would be adding these functionalities:</a:t>
            </a:r>
            <a:endParaRPr>
              <a:latin typeface="Nunito SemiBold"/>
              <a:ea typeface="Nunito SemiBold"/>
              <a:cs typeface="Nunito SemiBold"/>
              <a:sym typeface="Nunito SemiBold"/>
            </a:endParaRPr>
          </a:p>
        </p:txBody>
      </p:sp>
      <p:cxnSp>
        <p:nvCxnSpPr>
          <p:cNvPr id="223" name="Google Shape;223;p24"/>
          <p:cNvCxnSpPr>
            <a:stCxn id="222" idx="1"/>
          </p:cNvCxnSpPr>
          <p:nvPr/>
        </p:nvCxnSpPr>
        <p:spPr>
          <a:xfrm flipH="1">
            <a:off x="9431525" y="619450"/>
            <a:ext cx="654300" cy="822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Use Case 2: Credit incentives for fuel</a:t>
            </a:r>
            <a:endParaRPr/>
          </a:p>
        </p:txBody>
      </p:sp>
      <p:sp>
        <p:nvSpPr>
          <p:cNvPr id="230" name="Google Shape;230;p25"/>
          <p:cNvSpPr txBox="1"/>
          <p:nvPr>
            <p:ph idx="1" type="subTitle"/>
          </p:nvPr>
        </p:nvSpPr>
        <p:spPr>
          <a:xfrm>
            <a:off x="458725" y="1180075"/>
            <a:ext cx="6309600" cy="4851900"/>
          </a:xfrm>
          <a:prstGeom prst="rect">
            <a:avLst/>
          </a:prstGeom>
        </p:spPr>
        <p:txBody>
          <a:bodyPr anchorCtr="0" anchor="ctr" bIns="45700" lIns="91425" spcFirstLastPara="1" rIns="91425" wrap="square" tIns="45700">
            <a:noAutofit/>
          </a:bodyPr>
          <a:lstStyle/>
          <a:p>
            <a:pPr indent="-336550" lvl="0" marL="457200" rtl="0" algn="l">
              <a:spcBef>
                <a:spcPts val="1000"/>
              </a:spcBef>
              <a:spcAft>
                <a:spcPts val="0"/>
              </a:spcAft>
              <a:buSzPts val="1700"/>
              <a:buAutoNum type="arabicPeriod"/>
            </a:pPr>
            <a:r>
              <a:rPr lang="en-US" sz="1700"/>
              <a:t>Create customer segment based on </a:t>
            </a:r>
            <a:r>
              <a:rPr lang="en-US" sz="1700"/>
              <a:t>rules:</a:t>
            </a:r>
            <a:endParaRPr sz="1700"/>
          </a:p>
          <a:p>
            <a:pPr indent="-336550" lvl="0" marL="914400" marR="0" rtl="0" algn="l">
              <a:lnSpc>
                <a:spcPct val="120000"/>
              </a:lnSpc>
              <a:spcBef>
                <a:spcPts val="1000"/>
              </a:spcBef>
              <a:spcAft>
                <a:spcPts val="0"/>
              </a:spcAft>
              <a:buSzPts val="1700"/>
              <a:buChar char="-"/>
            </a:pPr>
            <a:r>
              <a:rPr lang="en-US" sz="1700"/>
              <a:t>Rule 1 = Customer is from company x</a:t>
            </a:r>
            <a:endParaRPr sz="1700"/>
          </a:p>
          <a:p>
            <a:pPr indent="-336550" lvl="0" marL="914400" marR="0" rtl="0" algn="l">
              <a:lnSpc>
                <a:spcPct val="120000"/>
              </a:lnSpc>
              <a:spcBef>
                <a:spcPts val="1000"/>
              </a:spcBef>
              <a:spcAft>
                <a:spcPts val="0"/>
              </a:spcAft>
              <a:buSzPts val="1700"/>
              <a:buChar char="-"/>
            </a:pPr>
            <a:r>
              <a:rPr lang="en-US" sz="1700"/>
              <a:t>Rule 2 = Customer made a fuel purchase today</a:t>
            </a:r>
            <a:endParaRPr sz="1700"/>
          </a:p>
          <a:p>
            <a:pPr indent="-336550" lvl="0" marL="457200" marR="0" rtl="0" algn="l">
              <a:lnSpc>
                <a:spcPct val="120000"/>
              </a:lnSpc>
              <a:spcBef>
                <a:spcPts val="1000"/>
              </a:spcBef>
              <a:spcAft>
                <a:spcPts val="0"/>
              </a:spcAft>
              <a:buSzPts val="1700"/>
              <a:buAutoNum type="arabicPeriod"/>
            </a:pPr>
            <a:r>
              <a:rPr lang="en-US" sz="1700"/>
              <a:t>Set</a:t>
            </a:r>
            <a:r>
              <a:rPr lang="en-US" sz="1700"/>
              <a:t> bonus type: Add KOKO Credit to value of y</a:t>
            </a:r>
            <a:endParaRPr sz="1700"/>
          </a:p>
          <a:p>
            <a:pPr indent="-336550" lvl="0" marL="457200" rtl="0" algn="l">
              <a:spcBef>
                <a:spcPts val="1000"/>
              </a:spcBef>
              <a:spcAft>
                <a:spcPts val="1000"/>
              </a:spcAft>
              <a:buSzPts val="1700"/>
              <a:buAutoNum type="arabicPeriod"/>
            </a:pPr>
            <a:r>
              <a:rPr lang="en-US" sz="1700"/>
              <a:t>The value of the bonus (classified as a ‘promotion’ expense) is passed as a journal entry in Odoo each time the bonus is triggered.</a:t>
            </a:r>
            <a:endParaRPr sz="1700"/>
          </a:p>
        </p:txBody>
      </p:sp>
      <p:sp>
        <p:nvSpPr>
          <p:cNvPr id="231" name="Google Shape;231;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32" name="Google Shape;232;p25"/>
          <p:cNvSpPr/>
          <p:nvPr/>
        </p:nvSpPr>
        <p:spPr>
          <a:xfrm>
            <a:off x="8466600" y="1572325"/>
            <a:ext cx="2406000" cy="2367900"/>
          </a:xfrm>
          <a:prstGeom prst="rect">
            <a:avLst/>
          </a:prstGeom>
          <a:noFill/>
          <a:ln cap="flat" cmpd="sng" w="9525">
            <a:solidFill>
              <a:schemeClr val="dk2"/>
            </a:solidFill>
            <a:prstDash val="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KOKO Core</a:t>
            </a:r>
            <a:endParaRPr/>
          </a:p>
        </p:txBody>
      </p:sp>
      <p:sp>
        <p:nvSpPr>
          <p:cNvPr id="233" name="Google Shape;233;p25"/>
          <p:cNvSpPr/>
          <p:nvPr/>
        </p:nvSpPr>
        <p:spPr>
          <a:xfrm>
            <a:off x="8466600" y="4092825"/>
            <a:ext cx="2406000" cy="1481700"/>
          </a:xfrm>
          <a:prstGeom prst="rect">
            <a:avLst/>
          </a:prstGeom>
          <a:noFill/>
          <a:ln cap="flat" cmpd="sng" w="9525">
            <a:solidFill>
              <a:schemeClr val="dk2"/>
            </a:solidFill>
            <a:prstDash val="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Odoo</a:t>
            </a:r>
            <a:endParaRPr/>
          </a:p>
        </p:txBody>
      </p:sp>
      <p:sp>
        <p:nvSpPr>
          <p:cNvPr id="234" name="Google Shape;234;p25"/>
          <p:cNvSpPr/>
          <p:nvPr/>
        </p:nvSpPr>
        <p:spPr>
          <a:xfrm>
            <a:off x="8839725" y="2151975"/>
            <a:ext cx="1685700" cy="617700"/>
          </a:xfrm>
          <a:prstGeom prst="rect">
            <a:avLst/>
          </a:prstGeom>
          <a:solidFill>
            <a:srgbClr val="65D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Campaign creation</a:t>
            </a:r>
            <a:endParaRPr/>
          </a:p>
        </p:txBody>
      </p:sp>
      <p:sp>
        <p:nvSpPr>
          <p:cNvPr id="235" name="Google Shape;235;p25"/>
          <p:cNvSpPr/>
          <p:nvPr/>
        </p:nvSpPr>
        <p:spPr>
          <a:xfrm>
            <a:off x="8826750" y="4669900"/>
            <a:ext cx="1685700" cy="6177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Journal entry for the promotion amount</a:t>
            </a:r>
            <a:endParaRPr/>
          </a:p>
        </p:txBody>
      </p:sp>
      <p:sp>
        <p:nvSpPr>
          <p:cNvPr id="236" name="Google Shape;236;p25"/>
          <p:cNvSpPr/>
          <p:nvPr/>
        </p:nvSpPr>
        <p:spPr>
          <a:xfrm>
            <a:off x="8839725" y="3024925"/>
            <a:ext cx="1685700" cy="6177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Trigger bulk admin top up</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Use Case 3: Give a customer a canister</a:t>
            </a:r>
            <a:endParaRPr/>
          </a:p>
        </p:txBody>
      </p:sp>
      <p:sp>
        <p:nvSpPr>
          <p:cNvPr id="243" name="Google Shape;243;p26"/>
          <p:cNvSpPr txBox="1"/>
          <p:nvPr>
            <p:ph idx="1" type="subTitle"/>
          </p:nvPr>
        </p:nvSpPr>
        <p:spPr>
          <a:xfrm>
            <a:off x="458725" y="1180075"/>
            <a:ext cx="6309600" cy="4851900"/>
          </a:xfrm>
          <a:prstGeom prst="rect">
            <a:avLst/>
          </a:prstGeom>
        </p:spPr>
        <p:txBody>
          <a:bodyPr anchorCtr="0" anchor="ctr" bIns="45700" lIns="91425" spcFirstLastPara="1" rIns="91425" wrap="square" tIns="45700">
            <a:noAutofit/>
          </a:bodyPr>
          <a:lstStyle/>
          <a:p>
            <a:pPr indent="-336550" lvl="0" marL="457200" rtl="0" algn="l">
              <a:spcBef>
                <a:spcPts val="1000"/>
              </a:spcBef>
              <a:spcAft>
                <a:spcPts val="0"/>
              </a:spcAft>
              <a:buSzPts val="1700"/>
              <a:buAutoNum type="arabicPeriod"/>
            </a:pPr>
            <a:r>
              <a:rPr lang="en-US" sz="1700"/>
              <a:t>Create customer segment based on rules:</a:t>
            </a:r>
            <a:endParaRPr sz="1700"/>
          </a:p>
          <a:p>
            <a:pPr indent="-336550" lvl="0" marL="914400" marR="0" rtl="0" algn="l">
              <a:lnSpc>
                <a:spcPct val="120000"/>
              </a:lnSpc>
              <a:spcBef>
                <a:spcPts val="1000"/>
              </a:spcBef>
              <a:spcAft>
                <a:spcPts val="0"/>
              </a:spcAft>
              <a:buSzPts val="1700"/>
              <a:buChar char="-"/>
            </a:pPr>
            <a:r>
              <a:rPr lang="en-US" sz="1700"/>
              <a:t>Rule 1 = Customer has bought a kit</a:t>
            </a:r>
            <a:endParaRPr sz="1700"/>
          </a:p>
          <a:p>
            <a:pPr indent="-336550" lvl="0" marL="914400" marR="0" rtl="0" algn="l">
              <a:lnSpc>
                <a:spcPct val="120000"/>
              </a:lnSpc>
              <a:spcBef>
                <a:spcPts val="1000"/>
              </a:spcBef>
              <a:spcAft>
                <a:spcPts val="0"/>
              </a:spcAft>
              <a:buSzPts val="1700"/>
              <a:buChar char="-"/>
            </a:pPr>
            <a:r>
              <a:rPr lang="en-US" sz="1700"/>
              <a:t>Rule 2 = Customer is part of a group e.g. kibanda</a:t>
            </a:r>
            <a:endParaRPr sz="1700"/>
          </a:p>
          <a:p>
            <a:pPr indent="-336550" lvl="0" marL="914400" marR="0" rtl="0" algn="l">
              <a:lnSpc>
                <a:spcPct val="120000"/>
              </a:lnSpc>
              <a:spcBef>
                <a:spcPts val="1000"/>
              </a:spcBef>
              <a:spcAft>
                <a:spcPts val="0"/>
              </a:spcAft>
              <a:buSzPts val="1700"/>
              <a:buChar char="-"/>
            </a:pPr>
            <a:r>
              <a:rPr lang="en-US" sz="1700"/>
              <a:t>Rule 3 = Customer bough kits between date x and y</a:t>
            </a:r>
            <a:endParaRPr sz="1700"/>
          </a:p>
          <a:p>
            <a:pPr indent="-336550" lvl="0" marL="457200" marR="0" rtl="0" algn="l">
              <a:lnSpc>
                <a:spcPct val="120000"/>
              </a:lnSpc>
              <a:spcBef>
                <a:spcPts val="1000"/>
              </a:spcBef>
              <a:spcAft>
                <a:spcPts val="0"/>
              </a:spcAft>
              <a:buSzPts val="1700"/>
              <a:buAutoNum type="arabicPeriod"/>
            </a:pPr>
            <a:r>
              <a:rPr lang="en-US" sz="1700"/>
              <a:t>Set bonus type: Give away a canister</a:t>
            </a:r>
            <a:endParaRPr sz="1700"/>
          </a:p>
          <a:p>
            <a:pPr indent="-336550" lvl="0" marL="457200" rtl="0" algn="l">
              <a:spcBef>
                <a:spcPts val="1000"/>
              </a:spcBef>
              <a:spcAft>
                <a:spcPts val="0"/>
              </a:spcAft>
              <a:buSzPts val="1700"/>
              <a:buAutoNum type="arabicPeriod"/>
            </a:pPr>
            <a:r>
              <a:rPr lang="en-US" sz="1700"/>
              <a:t>Creates a canister order and tops up the amount of the canister</a:t>
            </a:r>
            <a:endParaRPr sz="1700"/>
          </a:p>
          <a:p>
            <a:pPr indent="-336550" lvl="0" marL="457200" rtl="0" algn="l">
              <a:spcBef>
                <a:spcPts val="1000"/>
              </a:spcBef>
              <a:spcAft>
                <a:spcPts val="1000"/>
              </a:spcAft>
              <a:buSzPts val="1700"/>
              <a:buAutoNum type="arabicPeriod"/>
            </a:pPr>
            <a:r>
              <a:rPr lang="en-US" sz="1700"/>
              <a:t>The value of the top up (classified as a ‘promotion’ expense) is passed as a journal entry in Odoo each time the bonus is triggered.</a:t>
            </a:r>
            <a:endParaRPr sz="1700"/>
          </a:p>
        </p:txBody>
      </p:sp>
      <p:sp>
        <p:nvSpPr>
          <p:cNvPr id="244" name="Google Shape;244;p2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45" name="Google Shape;245;p26"/>
          <p:cNvSpPr/>
          <p:nvPr/>
        </p:nvSpPr>
        <p:spPr>
          <a:xfrm>
            <a:off x="8466600" y="1572325"/>
            <a:ext cx="2406000" cy="2367900"/>
          </a:xfrm>
          <a:prstGeom prst="rect">
            <a:avLst/>
          </a:prstGeom>
          <a:noFill/>
          <a:ln cap="flat" cmpd="sng" w="9525">
            <a:solidFill>
              <a:schemeClr val="dk2"/>
            </a:solidFill>
            <a:prstDash val="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KOKO Core</a:t>
            </a:r>
            <a:endParaRPr/>
          </a:p>
        </p:txBody>
      </p:sp>
      <p:sp>
        <p:nvSpPr>
          <p:cNvPr id="246" name="Google Shape;246;p26"/>
          <p:cNvSpPr/>
          <p:nvPr/>
        </p:nvSpPr>
        <p:spPr>
          <a:xfrm>
            <a:off x="8466600" y="4092825"/>
            <a:ext cx="2406000" cy="1481700"/>
          </a:xfrm>
          <a:prstGeom prst="rect">
            <a:avLst/>
          </a:prstGeom>
          <a:noFill/>
          <a:ln cap="flat" cmpd="sng" w="9525">
            <a:solidFill>
              <a:schemeClr val="dk2"/>
            </a:solidFill>
            <a:prstDash val="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Odoo</a:t>
            </a:r>
            <a:endParaRPr/>
          </a:p>
        </p:txBody>
      </p:sp>
      <p:sp>
        <p:nvSpPr>
          <p:cNvPr id="247" name="Google Shape;247;p26"/>
          <p:cNvSpPr/>
          <p:nvPr/>
        </p:nvSpPr>
        <p:spPr>
          <a:xfrm>
            <a:off x="8839725" y="2151975"/>
            <a:ext cx="1685700" cy="617700"/>
          </a:xfrm>
          <a:prstGeom prst="rect">
            <a:avLst/>
          </a:prstGeom>
          <a:solidFill>
            <a:srgbClr val="65D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Campaign creation</a:t>
            </a:r>
            <a:endParaRPr/>
          </a:p>
        </p:txBody>
      </p:sp>
      <p:sp>
        <p:nvSpPr>
          <p:cNvPr id="248" name="Google Shape;248;p26"/>
          <p:cNvSpPr/>
          <p:nvPr/>
        </p:nvSpPr>
        <p:spPr>
          <a:xfrm>
            <a:off x="8826750" y="4669900"/>
            <a:ext cx="1685700" cy="6177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Journal entry for the promotion amount</a:t>
            </a:r>
            <a:endParaRPr/>
          </a:p>
        </p:txBody>
      </p:sp>
      <p:sp>
        <p:nvSpPr>
          <p:cNvPr id="249" name="Google Shape;249;p26"/>
          <p:cNvSpPr/>
          <p:nvPr/>
        </p:nvSpPr>
        <p:spPr>
          <a:xfrm>
            <a:off x="8839725" y="3024925"/>
            <a:ext cx="1685700" cy="6177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Bulk order creation and top up</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Impacted systems</a:t>
            </a:r>
            <a:endParaRPr/>
          </a:p>
        </p:txBody>
      </p:sp>
      <p:sp>
        <p:nvSpPr>
          <p:cNvPr id="256" name="Google Shape;256;p27"/>
          <p:cNvSpPr txBox="1"/>
          <p:nvPr>
            <p:ph idx="1" type="subTitle"/>
          </p:nvPr>
        </p:nvSpPr>
        <p:spPr>
          <a:xfrm>
            <a:off x="458724" y="1332475"/>
            <a:ext cx="5318700" cy="4851900"/>
          </a:xfrm>
          <a:prstGeom prst="rect">
            <a:avLst/>
          </a:prstGeom>
        </p:spPr>
        <p:txBody>
          <a:bodyPr anchorCtr="0" anchor="ctr" bIns="45700" lIns="91425" spcFirstLastPara="1" rIns="91425" wrap="square" tIns="45700">
            <a:noAutofit/>
          </a:bodyPr>
          <a:lstStyle/>
          <a:p>
            <a:pPr indent="-317500" lvl="0" marL="457200" rtl="0" algn="l">
              <a:spcBef>
                <a:spcPts val="1000"/>
              </a:spcBef>
              <a:spcAft>
                <a:spcPts val="0"/>
              </a:spcAft>
              <a:buSzPts val="1400"/>
              <a:buChar char="●"/>
            </a:pPr>
            <a:r>
              <a:rPr lang="en-US" sz="1400"/>
              <a:t>The challenge we face is our customer CRM is currently KOKO Core while our ERP resides in Odoo.</a:t>
            </a:r>
            <a:endParaRPr sz="1400"/>
          </a:p>
          <a:p>
            <a:pPr indent="-317500" lvl="0" marL="457200" rtl="0" algn="l">
              <a:spcBef>
                <a:spcPts val="2000"/>
              </a:spcBef>
              <a:spcAft>
                <a:spcPts val="0"/>
              </a:spcAft>
              <a:buSzPts val="1400"/>
              <a:buChar char="●"/>
            </a:pPr>
            <a:r>
              <a:rPr lang="en-US" sz="1400"/>
              <a:t>Any solution is relatively complex because it will need to involve both systems to combine offers and discounts with targeting for customers.</a:t>
            </a:r>
            <a:endParaRPr sz="1400"/>
          </a:p>
          <a:p>
            <a:pPr indent="-317500" lvl="0" marL="457200" rtl="0" algn="l">
              <a:spcBef>
                <a:spcPts val="2000"/>
              </a:spcBef>
              <a:spcAft>
                <a:spcPts val="0"/>
              </a:spcAft>
              <a:buSzPts val="1400"/>
              <a:buChar char="●"/>
            </a:pPr>
            <a:r>
              <a:rPr lang="en-US" sz="1400"/>
              <a:t>KOKO Core is proprietary which makes it relatively easy to build upon</a:t>
            </a:r>
            <a:endParaRPr sz="1400"/>
          </a:p>
          <a:p>
            <a:pPr indent="-317500" lvl="0" marL="457200" rtl="0" algn="l">
              <a:spcBef>
                <a:spcPts val="2000"/>
              </a:spcBef>
              <a:spcAft>
                <a:spcPts val="0"/>
              </a:spcAft>
              <a:buSzPts val="1400"/>
              <a:buChar char="●"/>
            </a:pPr>
            <a:r>
              <a:rPr lang="en-US" sz="1400"/>
              <a:t>Odoo is a enterprise ERP so it offers many of these features out the box.</a:t>
            </a:r>
            <a:endParaRPr sz="1400"/>
          </a:p>
          <a:p>
            <a:pPr indent="-317500" lvl="0" marL="457200" rtl="0" algn="l">
              <a:spcBef>
                <a:spcPts val="2000"/>
              </a:spcBef>
              <a:spcAft>
                <a:spcPts val="2000"/>
              </a:spcAft>
              <a:buSzPts val="1400"/>
              <a:buFont typeface="Nunito"/>
              <a:buChar char="●"/>
            </a:pPr>
            <a:r>
              <a:rPr b="1" lang="en-US" sz="1400"/>
              <a:t>The working assumption is building something in KOKO Core will be significantly quicker as it will have less impact on APIs and can leverage existing functionality.</a:t>
            </a:r>
            <a:endParaRPr b="1" sz="1400"/>
          </a:p>
        </p:txBody>
      </p:sp>
      <p:sp>
        <p:nvSpPr>
          <p:cNvPr id="257" name="Google Shape;257;p2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58" name="Google Shape;258;p27"/>
          <p:cNvSpPr/>
          <p:nvPr/>
        </p:nvSpPr>
        <p:spPr>
          <a:xfrm>
            <a:off x="8466600" y="1572325"/>
            <a:ext cx="2406000" cy="1924800"/>
          </a:xfrm>
          <a:prstGeom prst="rect">
            <a:avLst/>
          </a:prstGeom>
          <a:noFill/>
          <a:ln cap="flat" cmpd="sng" w="9525">
            <a:solidFill>
              <a:schemeClr val="dk2"/>
            </a:solidFill>
            <a:prstDash val="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KOKO Core</a:t>
            </a:r>
            <a:endParaRPr/>
          </a:p>
        </p:txBody>
      </p:sp>
      <p:sp>
        <p:nvSpPr>
          <p:cNvPr id="259" name="Google Shape;259;p27"/>
          <p:cNvSpPr/>
          <p:nvPr/>
        </p:nvSpPr>
        <p:spPr>
          <a:xfrm>
            <a:off x="8466600" y="3649850"/>
            <a:ext cx="2406000" cy="1924800"/>
          </a:xfrm>
          <a:prstGeom prst="rect">
            <a:avLst/>
          </a:prstGeom>
          <a:noFill/>
          <a:ln cap="flat" cmpd="sng" w="9525">
            <a:solidFill>
              <a:schemeClr val="dk2"/>
            </a:solidFill>
            <a:prstDash val="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Odoo</a:t>
            </a:r>
            <a:endParaRPr/>
          </a:p>
        </p:txBody>
      </p:sp>
      <p:sp>
        <p:nvSpPr>
          <p:cNvPr id="260" name="Google Shape;260;p27"/>
          <p:cNvSpPr/>
          <p:nvPr/>
        </p:nvSpPr>
        <p:spPr>
          <a:xfrm>
            <a:off x="8839725" y="2151975"/>
            <a:ext cx="1685700" cy="8418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Customers and their data</a:t>
            </a:r>
            <a:endParaRPr/>
          </a:p>
        </p:txBody>
      </p:sp>
      <p:sp>
        <p:nvSpPr>
          <p:cNvPr id="261" name="Google Shape;261;p27"/>
          <p:cNvSpPr/>
          <p:nvPr/>
        </p:nvSpPr>
        <p:spPr>
          <a:xfrm>
            <a:off x="8839725" y="4131450"/>
            <a:ext cx="1685700" cy="8418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Pricing &amp; Products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